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613" r:id="rId2"/>
    <p:sldId id="614" r:id="rId3"/>
    <p:sldId id="615" r:id="rId4"/>
    <p:sldId id="616" r:id="rId5"/>
    <p:sldId id="617" r:id="rId6"/>
    <p:sldId id="618" r:id="rId7"/>
    <p:sldId id="620" r:id="rId8"/>
    <p:sldId id="619" r:id="rId9"/>
    <p:sldId id="621" r:id="rId10"/>
    <p:sldId id="624" r:id="rId11"/>
    <p:sldId id="622" r:id="rId12"/>
    <p:sldId id="623" r:id="rId13"/>
    <p:sldId id="625" r:id="rId14"/>
    <p:sldId id="626" r:id="rId15"/>
    <p:sldId id="627" r:id="rId16"/>
    <p:sldId id="642" r:id="rId17"/>
    <p:sldId id="628" r:id="rId18"/>
    <p:sldId id="629" r:id="rId19"/>
    <p:sldId id="630" r:id="rId20"/>
    <p:sldId id="631" r:id="rId21"/>
    <p:sldId id="632" r:id="rId22"/>
    <p:sldId id="633" r:id="rId23"/>
    <p:sldId id="634" r:id="rId24"/>
    <p:sldId id="635" r:id="rId25"/>
    <p:sldId id="637" r:id="rId26"/>
    <p:sldId id="636" r:id="rId27"/>
    <p:sldId id="647" r:id="rId28"/>
    <p:sldId id="638" r:id="rId29"/>
    <p:sldId id="640" r:id="rId30"/>
    <p:sldId id="639" r:id="rId31"/>
    <p:sldId id="641" r:id="rId32"/>
    <p:sldId id="645" r:id="rId33"/>
    <p:sldId id="578" r:id="rId34"/>
    <p:sldId id="579" r:id="rId35"/>
    <p:sldId id="580" r:id="rId36"/>
    <p:sldId id="581" r:id="rId37"/>
    <p:sldId id="582" r:id="rId38"/>
    <p:sldId id="583" r:id="rId39"/>
    <p:sldId id="584" r:id="rId40"/>
    <p:sldId id="585" r:id="rId41"/>
    <p:sldId id="586" r:id="rId42"/>
    <p:sldId id="64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4238"/>
    <p:restoredTop sz="90379"/>
  </p:normalViewPr>
  <p:slideViewPr>
    <p:cSldViewPr snapToGrid="0">
      <p:cViewPr varScale="1">
        <p:scale>
          <a:sx n="162" d="100"/>
          <a:sy n="162" d="100"/>
        </p:scale>
        <p:origin x="208" y="110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273" d="100"/>
          <a:sy n="273" d="100"/>
        </p:scale>
        <p:origin x="2072" y="-7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folks, welcome to the physical design algorithms. This is a course to teach you fundamental algorithms for designing computers at a physical level. What I mean by physical level is to decide which component is placed at which position and how they are connected to each other, under various physical level constraints and objectives, such as minimum wirelength, minimum chip area, and optimal performance.</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silicon compiler or design automation tools? Well, like I said, it’s all about complexity. The chips we have today are just too complicated to design by hand. Looking at the Intel processor design, x86 series, billions of transistors in a very small chip area, trillions of wires connecting all these transistors together, and you have to make sure all those components are designed in a proper manner to optimize the performance, power, area, and timing. How do you do that without automation tools or silicon compilers? It is just not possible to do this by hand.</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608238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stage or the front-end of a silicon compiler is logic synthesis. The idea of logic synthesis is to synthesize your logic into a set of connected gates. (explain the chart …)</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41808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have synthesized a set of connected gates, the second stage or the back-end of a silicon compiler is to decide the layout for those gates. For example, you have this NAND gate connecting to another OR gate implementing the give logic functions, now we have to decide proper locations for those gates.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41008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physical design flow looks far more complicated than what we just explained. This is a very very very complicated stage. You start with a circuit that is synthesized to have billions of transistors, (explain …)</a:t>
            </a:r>
          </a:p>
          <a:p>
            <a:endParaRPr lang="en-US" dirty="0"/>
          </a:p>
          <a:p>
            <a:r>
              <a:rPr lang="en-US" dirty="0"/>
              <a:t>Because of the complexity, no single solution is optimal for all. There are large amount of research opportunities seeking novel solutions to solve important physical design problems, for instance,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21086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key reason to the large complexity of physical design is that we have large circuits.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2254139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talk a little bit about the history of physical design. Physical design was born in early 60 when the industry started with the simple board layout and PCB designs. Then, it passed its teenage in 70, when the industry started with standard cell design ideas that eventually bring us to placement and route. Then, it becomes quite popular in 80, but </a:t>
            </a:r>
            <a:r>
              <a:rPr lang="en-US" dirty="0" err="1"/>
              <a:t>kinda</a:t>
            </a:r>
            <a:r>
              <a:rPr lang="en-US" dirty="0"/>
              <a:t> disappeared in about 80. The reason is that most of the semiconductor design companies at that time didn’t believe in this idea of automation. Come one, I only have few thousands gates, why should I buy expensive software to help us design those layouts?</a:t>
            </a:r>
          </a:p>
          <a:p>
            <a:endParaRPr lang="en-US" dirty="0"/>
          </a:p>
          <a:p>
            <a:r>
              <a:rPr lang="en-US" dirty="0"/>
              <a:t>It turns out that was a huge mistake by the industry, when we moved on to deep </a:t>
            </a:r>
            <a:r>
              <a:rPr lang="en-US" dirty="0" err="1"/>
              <a:t>submicro</a:t>
            </a:r>
            <a:r>
              <a:rPr lang="en-US" dirty="0"/>
              <a:t> design in 1990. People begun to realize we really need automation tools to help us design circuits. Complexity is just becoming too large to afford non-automatic design styles.</a:t>
            </a:r>
          </a:p>
          <a:p>
            <a:endParaRPr lang="en-US" dirty="0"/>
          </a:p>
          <a:p>
            <a:r>
              <a:rPr lang="en-US" dirty="0"/>
              <a:t>Also, 80 and 90 were actually at the forefront of computing, right? We have many algorithm innovations coming out from the computer science, such as graph theory, dynamic programming, data structure, and so on. More importantly, the hardware advancement makes many computational problem possible to solve in a very efficient manner.</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1585668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physical design problems, and what they are actually doing.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2726065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4202663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725444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4294263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the instructor, Tsung-Wei Huang. For convenience, you can just call me TW. Here is my email …</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223954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1914686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3472252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36648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see many different physical design problems and understood their importance, the next step is to learn how to solve them. In other words, we want to optimize design among different objectives, area power, performance, timing, etc.</a:t>
            </a:r>
          </a:p>
          <a:p>
            <a:endParaRPr lang="en-US" dirty="0"/>
          </a:p>
          <a:p>
            <a:r>
              <a:rPr lang="en-US" dirty="0"/>
              <a:t>Here is the fundamental question we want to answer: how do we solve physical design problems smartly? Well, we need algorithms! We need to formulate physical design problems into computational domains and solve them computationally.</a:t>
            </a:r>
          </a:p>
          <a:p>
            <a:endParaRPr lang="en-US" dirty="0"/>
          </a:p>
          <a:p>
            <a:r>
              <a:rPr lang="en-US" dirty="0"/>
              <a:t>The definition of algorithm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333759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you some computational problems. For instance, we have decision problem, given a positive integer, tell me if that number is prime.</a:t>
            </a:r>
          </a:p>
          <a:p>
            <a:endParaRPr lang="en-US" dirty="0"/>
          </a:p>
          <a:p>
            <a:r>
              <a:rPr lang="en-US" dirty="0"/>
              <a:t>(explain…)</a:t>
            </a:r>
          </a:p>
          <a:p>
            <a:endParaRPr lang="en-US" dirty="0"/>
          </a:p>
          <a:p>
            <a:r>
              <a:rPr lang="en-US" dirty="0"/>
              <a:t>With computational problems in place, the key course objective is to learn algorithms to solve them smartly.</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675114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meaning of “solving a problem smartly,” let’s take a look at an example, the very famous Big Mod problem. The computational problem description has the following input and output requirements: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636864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this is a very frequently asked interview questions by big software giant companies, like Amazon, Google, Meta, MS… If you provide that solution for this question, you will never move on to the next stage of the interview. </a:t>
            </a:r>
          </a:p>
          <a:p>
            <a:endParaRPr lang="en-US" dirty="0"/>
          </a:p>
          <a:p>
            <a:r>
              <a:rPr lang="en-US" dirty="0"/>
              <a:t>So, the next question is, is this loop-based simple solution smart enough?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1462625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51368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380913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compares the runtime among the three different methods under three different b values. On the first row here, I have b equal to 1M,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3921353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scoring, we will have four programming assignments that ask you to implement key physical design algorithms. The four programming assignments will be circuit partitioning, floorplan, placement, and routing. We will also ask you to give class presentation for important physical design algorithms, especially for those highly related to the four programming assignment. Each student will need to give two presentations talking about technical details and contributions of papers assigned to you.</a:t>
            </a:r>
          </a:p>
          <a:p>
            <a:endParaRPr lang="en-US" dirty="0"/>
          </a:p>
          <a:p>
            <a:r>
              <a:rPr lang="en-US" dirty="0"/>
              <a:t>You should always finish the assignment by yourself. I trust you but you should not take it for granted. Ultimately, it’s your career not mine. (expand …)</a:t>
            </a:r>
          </a:p>
          <a:p>
            <a:endParaRPr lang="en-US" dirty="0"/>
          </a:p>
          <a:p>
            <a:r>
              <a:rPr lang="en-US" dirty="0"/>
              <a:t>We will not have any text for the class. Slides are available on the </a:t>
            </a:r>
            <a:r>
              <a:rPr lang="en-US" dirty="0" err="1"/>
              <a:t>github</a:t>
            </a:r>
            <a:r>
              <a:rPr lang="en-US" dirty="0"/>
              <a:t> page and they are quite enough.</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4212431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we want to ask is what is the difference between the recursive solution and the iterative solution for the refined algorithm? We know both implement pretty much the same algorithm idea to reduce the iteration number in an optimal manner. What is the difference between them? </a:t>
            </a:r>
          </a:p>
          <a:p>
            <a:endParaRPr lang="en-US" dirty="0"/>
          </a:p>
          <a:p>
            <a:r>
              <a:rPr lang="en-US" dirty="0"/>
              <a:t>This is also a very important lesson you should always ask yourself when writing code to implement algorithms. You can implement this algorithm recursive or you can implement this algorithm iteratively without any recursion. Which one should you pursue?</a:t>
            </a:r>
          </a:p>
          <a:p>
            <a:endParaRPr lang="en-US" dirty="0"/>
          </a:p>
          <a:p>
            <a:r>
              <a:rPr lang="en-US" dirty="0"/>
              <a:t>The best way to understand this is to see what the machine actually sees your code. All the code we have written is designed to be high level or, human-readable. The code we just wrote is not what the machine actually sees. To reveal the secret behind the code, we can go to the website, compiler explorer, and see what the compiler does for us to generate machine code that executes the code we wrote.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152709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4136431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 and Conquer is heavily used in many physical design algorithms. Modern circuit sizes are just too large to handle in flat. If you do this, it means handling billions of transistors at one time. You have no hope to finish it in a reasonable amount of time.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1603859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important physical design application of divide and conquer, placement. A placement is a step that tries to find the location of each gate, you know Or gate, NAND gate, NOT gate, and other gates, in a chip area. And we have billions of gate to place in a rectangular area.</a:t>
            </a:r>
          </a:p>
          <a:p>
            <a:endParaRPr lang="en-US" dirty="0"/>
          </a:p>
          <a:p>
            <a:r>
              <a:rPr lang="en-US" dirty="0"/>
              <a:t>Physical design tools don’t do placement in a flat manner, or it can be too complicated to solve at one time.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34</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4109108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4226826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3604437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1278336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3574248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2073795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 philosophy is as follows: </a:t>
            </a:r>
          </a:p>
          <a:p>
            <a:endParaRPr lang="en-US" dirty="0"/>
          </a:p>
          <a:p>
            <a:r>
              <a:rPr lang="en-US" dirty="0"/>
              <a:t>First, we will learn important physical design algorithms, including combinatorial optimization problems, such as graph, discrete math, and analytical methods, such as linear programming and optimization solvers.</a:t>
            </a:r>
          </a:p>
          <a:p>
            <a:endParaRPr lang="en-US" dirty="0"/>
          </a:p>
          <a:p>
            <a:r>
              <a:rPr lang="en-US" dirty="0"/>
              <a:t>Second, we will learn to program important physical design algorithms. This part goes to the four programming assignments that ask you to write C++ or python code to implement physical design algorithms, so you will understand how various data structures and algorithms play in physical design.</a:t>
            </a:r>
          </a:p>
          <a:p>
            <a:endParaRPr lang="en-US" dirty="0"/>
          </a:p>
          <a:p>
            <a:r>
              <a:rPr lang="en-US" dirty="0"/>
              <a:t>Finally, at the end of the class, I want you to understand important computer design problems, improve your coding skills and algorithm knowledge, and more importantly, have more job opportunities in software companies. </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3506460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41</a:t>
            </a:fld>
            <a:endParaRPr lang="en-US"/>
          </a:p>
        </p:txBody>
      </p:sp>
    </p:spTree>
    <p:extLst>
      <p:ext uri="{BB962C8B-B14F-4D97-AF65-F5344CB8AC3E}">
        <p14:creationId xmlns:p14="http://schemas.microsoft.com/office/powerpoint/2010/main" val="628549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42</a:t>
            </a:fld>
            <a:endParaRPr lang="en-US"/>
          </a:p>
        </p:txBody>
      </p:sp>
    </p:spTree>
    <p:extLst>
      <p:ext uri="{BB962C8B-B14F-4D97-AF65-F5344CB8AC3E}">
        <p14:creationId xmlns:p14="http://schemas.microsoft.com/office/powerpoint/2010/main" val="171597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programming assignment, you will be finishing them in Linux programming environment. Everyone should by default have an access to the Utah CADE </a:t>
            </a:r>
            <a:r>
              <a:rPr lang="en-US" dirty="0" err="1"/>
              <a:t>linux</a:t>
            </a:r>
            <a:r>
              <a:rPr lang="en-US" dirty="0"/>
              <a:t> machine. If you don’t, please go visit this website and you can apply for an account. You can also do the programming assignment on your personal </a:t>
            </a:r>
            <a:r>
              <a:rPr lang="en-US" dirty="0" err="1"/>
              <a:t>macbook</a:t>
            </a:r>
            <a:r>
              <a:rPr lang="en-US" dirty="0"/>
              <a:t>, </a:t>
            </a:r>
            <a:r>
              <a:rPr lang="en-US" dirty="0" err="1"/>
              <a:t>linux</a:t>
            </a:r>
            <a:r>
              <a:rPr lang="en-US" dirty="0"/>
              <a:t> desktop, and so on, if you have them. </a:t>
            </a:r>
          </a:p>
          <a:p>
            <a:endParaRPr lang="en-US" dirty="0"/>
          </a:p>
          <a:p>
            <a:r>
              <a:rPr lang="en-US" dirty="0"/>
              <a:t>For the final evaluation, you will need to upload your code to instructor’s server. Because I want to evaluate your assignment in a fair manner, this is where all you should submit your final solution. </a:t>
            </a:r>
          </a:p>
          <a:p>
            <a:endParaRPr lang="en-US" dirty="0"/>
          </a:p>
          <a:p>
            <a:r>
              <a:rPr lang="en-US" dirty="0"/>
              <a:t>You don’t have to do the account right now but by the end of the first programming assignment due, you should email me for an account with your account name and default password. That’s approximately three weeks from now. </a:t>
            </a:r>
          </a:p>
          <a:p>
            <a:endParaRPr lang="en-US" dirty="0"/>
          </a:p>
          <a:p>
            <a:r>
              <a:rPr lang="en-US" dirty="0"/>
              <a:t>In terms of programming language, there is no restriction but I highly recommend using C and C++. If you are not familiar with C++, this is a good time to understand how it works as it is very critical for your career.</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275138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doing programming? Well, you probably already know, software is a critical industry component in the US. The average number of the software engineer salary here in the US is actually very high. Looking at the salary review for software engineer in 2019, the average number is above 100K, and that was the number in 2019. The market has an average growth of 17%.</a:t>
            </a:r>
          </a:p>
          <a:p>
            <a:endParaRPr lang="en-US" dirty="0"/>
          </a:p>
          <a:p>
            <a:r>
              <a:rPr lang="en-US" dirty="0"/>
              <a:t>And I can give you an example based on my network as an alumni of UIUC, … </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961623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86400" cy="3086100"/>
          </a:xfrm>
        </p:spPr>
      </p:sp>
      <p:sp>
        <p:nvSpPr>
          <p:cNvPr id="3" name="Notes Placeholder 2"/>
          <p:cNvSpPr>
            <a:spLocks noGrp="1"/>
          </p:cNvSpPr>
          <p:nvPr>
            <p:ph type="body" idx="1"/>
          </p:nvPr>
        </p:nvSpPr>
        <p:spPr/>
        <p:txBody>
          <a:bodyPr/>
          <a:lstStyle/>
          <a:p>
            <a:r>
              <a:rPr lang="en-US" dirty="0"/>
              <a:t>When it comes to software engineering or programming, students always have this question “which programming language to learn first”? Today, we have so many many many different languages, such as PhD, C++, C#, Bash, HTML, </a:t>
            </a:r>
            <a:r>
              <a:rPr lang="en-US" dirty="0" err="1"/>
              <a:t>Javascript</a:t>
            </a:r>
            <a:r>
              <a:rPr lang="en-US" dirty="0"/>
              <a:t>, etc. Which one is the best for me?</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2939038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language matters, but it is not the most important. From my 10-year programming perspective, your logic thinking matters the most. How to …</a:t>
            </a:r>
          </a:p>
          <a:p>
            <a:endParaRPr lang="en-US" dirty="0"/>
          </a:p>
          <a:p>
            <a:r>
              <a:rPr lang="en-US" dirty="0"/>
              <a:t>However, as a CE or a CS student, I highly recommend using C++ or mastering C++ at least in your programming career. Why? Because C++ lets you know how performance works? …</a:t>
            </a:r>
          </a:p>
          <a:p>
            <a:endParaRPr lang="en-US" dirty="0"/>
          </a:p>
          <a:p>
            <a:r>
              <a:rPr lang="en-US" dirty="0"/>
              <a:t>Next, you should learn Python which lets you know how productivity works. </a:t>
            </a:r>
          </a:p>
          <a:p>
            <a:endParaRPr lang="en-US" dirty="0"/>
          </a:p>
          <a:p>
            <a:r>
              <a:rPr lang="en-US" dirty="0"/>
              <a:t>If possible, you can also learn Java because it is another very popular programming language that teaches you to know how portability works. </a:t>
            </a:r>
          </a:p>
          <a:p>
            <a:endParaRPr lang="en-US" dirty="0"/>
          </a:p>
          <a:p>
            <a:r>
              <a:rPr lang="en-US" dirty="0"/>
              <a:t>Regardless of which language to learn, my experience tells me, once you master C++, pretty much all other languages are very easy to learn. </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554842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the course topic, physical design. Physical design is a very important step in the over computer design flow, you know, the flow we use to design a chip, an electronic product, and a computer.</a:t>
            </a:r>
          </a:p>
          <a:p>
            <a:endParaRPr lang="en-US" dirty="0"/>
          </a:p>
          <a:p>
            <a:r>
              <a:rPr lang="en-US" dirty="0"/>
              <a:t>Today’s design complexity is very high. For example, your smart phone can have tens of billions of transistors. It’s not possible to do this yourself or by hand. We have to relay on design automation tools or silicon compilers to help us design chips.</a:t>
            </a:r>
          </a:p>
          <a:p>
            <a:endParaRPr lang="en-US" dirty="0"/>
          </a:p>
          <a:p>
            <a:r>
              <a:rPr lang="en-US" dirty="0"/>
              <a:t>(explain the figure)</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2947129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8/21/22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8/21/22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8/21/22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8/21/22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8/21/22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8/21/22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8/21/22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8/21/22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8/21/22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8/21/22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8/21/22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8/21/22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emf"/><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6.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tsung-wei-huang/ece5960-physical-design/" TargetMode="External"/><Relationship Id="rId4" Type="http://schemas.openxmlformats.org/officeDocument/2006/relationships/hyperlink" Target="https://utah.zoom.us/j/246821441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egulations.utah.edu/academics/6-400.ph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odbolt.org/z/6zT4cK3Wz"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de.utah.ed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mailto:tsung-wei.huang@Utah.ed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573212"/>
          </a:xfrm>
        </p:spPr>
        <p:txBody>
          <a:bodyPr>
            <a:noAutofit/>
          </a:bodyPr>
          <a:lstStyle/>
          <a:p>
            <a:r>
              <a:rPr lang="en-US" sz="4000" b="1" dirty="0">
                <a:latin typeface="Arial" panose="020B0604020202020204" pitchFamily="34" charset="0"/>
                <a:cs typeface="Arial" panose="020B0604020202020204" pitchFamily="34" charset="0"/>
              </a:rPr>
              <a:t>Lecture 1: Introduction to Physical Design</a:t>
            </a:r>
            <a:br>
              <a:rPr lang="en-US" sz="4000" b="1" dirty="0">
                <a:latin typeface="Arial" panose="020B0604020202020204" pitchFamily="34" charset="0"/>
                <a:cs typeface="Arial" panose="020B0604020202020204" pitchFamily="34" charset="0"/>
              </a:rPr>
            </a:b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D525-C243-254C-AA0D-3B759B8B7A56}"/>
              </a:ext>
            </a:extLst>
          </p:cNvPr>
          <p:cNvSpPr>
            <a:spLocks noGrp="1"/>
          </p:cNvSpPr>
          <p:nvPr>
            <p:ph type="title"/>
          </p:nvPr>
        </p:nvSpPr>
        <p:spPr/>
        <p:txBody>
          <a:bodyPr/>
          <a:lstStyle/>
          <a:p>
            <a:r>
              <a:rPr lang="en-US" dirty="0"/>
              <a:t>Why Silicon Compiler?</a:t>
            </a:r>
          </a:p>
        </p:txBody>
      </p:sp>
      <p:grpSp>
        <p:nvGrpSpPr>
          <p:cNvPr id="4" name="Group 3">
            <a:extLst>
              <a:ext uri="{FF2B5EF4-FFF2-40B4-BE49-F238E27FC236}">
                <a16:creationId xmlns:a16="http://schemas.microsoft.com/office/drawing/2014/main" id="{5F579D8C-D94B-4345-BEE6-CE9BB01E7D3B}"/>
              </a:ext>
            </a:extLst>
          </p:cNvPr>
          <p:cNvGrpSpPr>
            <a:grpSpLocks/>
          </p:cNvGrpSpPr>
          <p:nvPr/>
        </p:nvGrpSpPr>
        <p:grpSpPr bwMode="auto">
          <a:xfrm>
            <a:off x="838200" y="1499131"/>
            <a:ext cx="2220132" cy="1973413"/>
            <a:chOff x="240" y="720"/>
            <a:chExt cx="1440" cy="1306"/>
          </a:xfrm>
        </p:grpSpPr>
        <p:pic>
          <p:nvPicPr>
            <p:cNvPr id="5" name="Picture 4" descr="Intel4004">
              <a:extLst>
                <a:ext uri="{FF2B5EF4-FFF2-40B4-BE49-F238E27FC236}">
                  <a16:creationId xmlns:a16="http://schemas.microsoft.com/office/drawing/2014/main" id="{2D2D65A2-8DDA-E74C-BADE-1289A43E0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720"/>
              <a:ext cx="1440" cy="1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EBA74051-A993-2440-BB82-3DFF8D18E7AC}"/>
                </a:ext>
              </a:extLst>
            </p:cNvPr>
            <p:cNvSpPr txBox="1">
              <a:spLocks noChangeArrowheads="1"/>
            </p:cNvSpPr>
            <p:nvPr/>
          </p:nvSpPr>
          <p:spPr bwMode="auto">
            <a:xfrm>
              <a:off x="451" y="1776"/>
              <a:ext cx="1156" cy="250"/>
            </a:xfrm>
            <a:prstGeom prst="rect">
              <a:avLst/>
            </a:prstGeom>
            <a:noFill/>
            <a:ln w="12700">
              <a:noFill/>
              <a:miter lim="800000"/>
              <a:headEnd type="none" w="sm" len="sm"/>
              <a:tailEnd type="none" w="sm" len="sm"/>
            </a:ln>
            <a:effec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37931725" indent="-37474525">
                <a:defRPr sz="2400" b="1">
                  <a:solidFill>
                    <a:schemeClr val="tx1"/>
                  </a:solidFill>
                  <a:latin typeface="Arial Narrow" charset="0"/>
                  <a:ea typeface="ＭＳ Ｐゴシック" charset="0"/>
                </a:defRPr>
              </a:lvl2pPr>
              <a:lvl3pPr>
                <a:defRPr sz="2400" b="1">
                  <a:solidFill>
                    <a:schemeClr val="tx1"/>
                  </a:solidFill>
                  <a:latin typeface="Arial Narrow" charset="0"/>
                  <a:ea typeface="ＭＳ Ｐゴシック" charset="0"/>
                </a:defRPr>
              </a:lvl3pPr>
              <a:lvl4pPr>
                <a:defRPr sz="2400" b="1">
                  <a:solidFill>
                    <a:schemeClr val="tx1"/>
                  </a:solidFill>
                  <a:latin typeface="Arial Narrow" charset="0"/>
                  <a:ea typeface="ＭＳ Ｐゴシック" charset="0"/>
                </a:defRPr>
              </a:lvl4pPr>
              <a:lvl5pPr>
                <a:defRPr sz="2400" b="1">
                  <a:solidFill>
                    <a:schemeClr val="tx1"/>
                  </a:solidFill>
                  <a:latin typeface="Arial Narrow" charset="0"/>
                  <a:ea typeface="ＭＳ Ｐゴシック" charset="0"/>
                </a:defRPr>
              </a:lvl5pPr>
              <a:lvl6pPr marL="457200" eaLnBrk="0" fontAlgn="base" hangingPunct="0">
                <a:spcBef>
                  <a:spcPct val="0"/>
                </a:spcBef>
                <a:spcAft>
                  <a:spcPct val="0"/>
                </a:spcAft>
                <a:defRPr sz="2400" b="1">
                  <a:solidFill>
                    <a:schemeClr val="tx1"/>
                  </a:solidFill>
                  <a:latin typeface="Arial Narrow" charset="0"/>
                  <a:ea typeface="ＭＳ Ｐゴシック" charset="0"/>
                </a:defRPr>
              </a:lvl6pPr>
              <a:lvl7pPr marL="914400" eaLnBrk="0" fontAlgn="base" hangingPunct="0">
                <a:spcBef>
                  <a:spcPct val="0"/>
                </a:spcBef>
                <a:spcAft>
                  <a:spcPct val="0"/>
                </a:spcAft>
                <a:defRPr sz="2400" b="1">
                  <a:solidFill>
                    <a:schemeClr val="tx1"/>
                  </a:solidFill>
                  <a:latin typeface="Arial Narrow" charset="0"/>
                  <a:ea typeface="ＭＳ Ｐゴシック" charset="0"/>
                </a:defRPr>
              </a:lvl7pPr>
              <a:lvl8pPr marL="1371600" eaLnBrk="0" fontAlgn="base" hangingPunct="0">
                <a:spcBef>
                  <a:spcPct val="0"/>
                </a:spcBef>
                <a:spcAft>
                  <a:spcPct val="0"/>
                </a:spcAft>
                <a:defRPr sz="2400" b="1">
                  <a:solidFill>
                    <a:schemeClr val="tx1"/>
                  </a:solidFill>
                  <a:latin typeface="Arial Narrow" charset="0"/>
                  <a:ea typeface="ＭＳ Ｐゴシック" charset="0"/>
                </a:defRPr>
              </a:lvl8pPr>
              <a:lvl9pPr marL="1828800" eaLnBrk="0" fontAlgn="base" hangingPunct="0">
                <a:spcBef>
                  <a:spcPct val="0"/>
                </a:spcBef>
                <a:spcAft>
                  <a:spcPct val="0"/>
                </a:spcAft>
                <a:defRPr sz="2400" b="1">
                  <a:solidFill>
                    <a:schemeClr val="tx1"/>
                  </a:solidFill>
                  <a:latin typeface="Arial Narrow" charset="0"/>
                  <a:ea typeface="ＭＳ Ｐゴシック" charset="0"/>
                </a:defRPr>
              </a:lvl9pPr>
            </a:lstStyle>
            <a:p>
              <a:pPr algn="l">
                <a:defRPr/>
              </a:pPr>
              <a:r>
                <a:rPr lang="en-US" sz="2000">
                  <a:solidFill>
                    <a:schemeClr val="tx2"/>
                  </a:solidFill>
                  <a:effectLst>
                    <a:outerShdw blurRad="38100" dist="38100" dir="2700000" algn="tl">
                      <a:srgbClr val="DDDDDD"/>
                    </a:outerShdw>
                  </a:effectLst>
                  <a:latin typeface="Times New Roman" charset="0"/>
                </a:rPr>
                <a:t>Intel 4004 (</a:t>
              </a:r>
              <a:r>
                <a:rPr lang="ja-JP" altLang="en-US" sz="2000">
                  <a:solidFill>
                    <a:schemeClr val="tx2"/>
                  </a:solidFill>
                  <a:effectLst>
                    <a:outerShdw blurRad="38100" dist="38100" dir="2700000" algn="tl">
                      <a:srgbClr val="DDDDDD"/>
                    </a:outerShdw>
                  </a:effectLst>
                  <a:latin typeface="Times New Roman" charset="0"/>
                </a:rPr>
                <a:t>‘</a:t>
              </a:r>
              <a:r>
                <a:rPr lang="en-US" sz="2000">
                  <a:solidFill>
                    <a:schemeClr val="tx2"/>
                  </a:solidFill>
                  <a:effectLst>
                    <a:outerShdw blurRad="38100" dist="38100" dir="2700000" algn="tl">
                      <a:srgbClr val="DDDDDD"/>
                    </a:outerShdw>
                  </a:effectLst>
                  <a:latin typeface="Times New Roman" charset="0"/>
                </a:rPr>
                <a:t>71)</a:t>
              </a:r>
            </a:p>
          </p:txBody>
        </p:sp>
      </p:grpSp>
      <p:grpSp>
        <p:nvGrpSpPr>
          <p:cNvPr id="7" name="Group 6">
            <a:extLst>
              <a:ext uri="{FF2B5EF4-FFF2-40B4-BE49-F238E27FC236}">
                <a16:creationId xmlns:a16="http://schemas.microsoft.com/office/drawing/2014/main" id="{87F51B73-F0E4-8F4C-8772-D70F21B0E707}"/>
              </a:ext>
            </a:extLst>
          </p:cNvPr>
          <p:cNvGrpSpPr>
            <a:grpSpLocks/>
          </p:cNvGrpSpPr>
          <p:nvPr/>
        </p:nvGrpSpPr>
        <p:grpSpPr bwMode="auto">
          <a:xfrm>
            <a:off x="4689917" y="1487571"/>
            <a:ext cx="2294136" cy="2246911"/>
            <a:chOff x="3264" y="720"/>
            <a:chExt cx="1776" cy="1845"/>
          </a:xfrm>
        </p:grpSpPr>
        <p:pic>
          <p:nvPicPr>
            <p:cNvPr id="8" name="Picture 7" descr="Intel8080">
              <a:extLst>
                <a:ext uri="{FF2B5EF4-FFF2-40B4-BE49-F238E27FC236}">
                  <a16:creationId xmlns:a16="http://schemas.microsoft.com/office/drawing/2014/main" id="{5FE51442-224B-9A48-8344-E07EF6C20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720"/>
              <a:ext cx="1776" cy="15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E7DCEE6-DA74-CA4C-B0B5-3190194B64B4}"/>
                </a:ext>
              </a:extLst>
            </p:cNvPr>
            <p:cNvSpPr>
              <a:spLocks noChangeArrowheads="1"/>
            </p:cNvSpPr>
            <p:nvPr/>
          </p:nvSpPr>
          <p:spPr bwMode="auto">
            <a:xfrm>
              <a:off x="3796" y="2255"/>
              <a:ext cx="950" cy="31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8080</a:t>
              </a:r>
            </a:p>
          </p:txBody>
        </p:sp>
      </p:grpSp>
      <p:grpSp>
        <p:nvGrpSpPr>
          <p:cNvPr id="10" name="Group 9">
            <a:extLst>
              <a:ext uri="{FF2B5EF4-FFF2-40B4-BE49-F238E27FC236}">
                <a16:creationId xmlns:a16="http://schemas.microsoft.com/office/drawing/2014/main" id="{DE063806-EA92-6645-A920-CA98BAE7ECF5}"/>
              </a:ext>
            </a:extLst>
          </p:cNvPr>
          <p:cNvGrpSpPr>
            <a:grpSpLocks/>
          </p:cNvGrpSpPr>
          <p:nvPr/>
        </p:nvGrpSpPr>
        <p:grpSpPr bwMode="auto">
          <a:xfrm>
            <a:off x="8615637" y="1485732"/>
            <a:ext cx="2738163" cy="2336062"/>
            <a:chOff x="288" y="2160"/>
            <a:chExt cx="1776" cy="1546"/>
          </a:xfrm>
        </p:grpSpPr>
        <p:pic>
          <p:nvPicPr>
            <p:cNvPr id="11" name="Picture 10" descr="intel8085">
              <a:extLst>
                <a:ext uri="{FF2B5EF4-FFF2-40B4-BE49-F238E27FC236}">
                  <a16:creationId xmlns:a16="http://schemas.microsoft.com/office/drawing/2014/main" id="{3A87A417-F795-5A45-9080-D83020D809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2160"/>
              <a:ext cx="1776" cy="1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EA2EE13-6DBE-D243-BE15-EC00E1705B21}"/>
                </a:ext>
              </a:extLst>
            </p:cNvPr>
            <p:cNvSpPr>
              <a:spLocks noChangeArrowheads="1"/>
            </p:cNvSpPr>
            <p:nvPr/>
          </p:nvSpPr>
          <p:spPr bwMode="auto">
            <a:xfrm>
              <a:off x="819" y="3456"/>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8085</a:t>
              </a:r>
            </a:p>
          </p:txBody>
        </p:sp>
      </p:grpSp>
      <p:grpSp>
        <p:nvGrpSpPr>
          <p:cNvPr id="13" name="Group 12">
            <a:extLst>
              <a:ext uri="{FF2B5EF4-FFF2-40B4-BE49-F238E27FC236}">
                <a16:creationId xmlns:a16="http://schemas.microsoft.com/office/drawing/2014/main" id="{1C4F97DA-1023-A64F-A2FF-EEA8D8FA54BF}"/>
              </a:ext>
            </a:extLst>
          </p:cNvPr>
          <p:cNvGrpSpPr>
            <a:grpSpLocks/>
          </p:cNvGrpSpPr>
          <p:nvPr/>
        </p:nvGrpSpPr>
        <p:grpSpPr bwMode="auto">
          <a:xfrm>
            <a:off x="2356039" y="3892945"/>
            <a:ext cx="2423746" cy="2669468"/>
            <a:chOff x="2304" y="2304"/>
            <a:chExt cx="1632" cy="1834"/>
          </a:xfrm>
        </p:grpSpPr>
        <p:pic>
          <p:nvPicPr>
            <p:cNvPr id="14" name="Picture 13" descr="Intel286">
              <a:extLst>
                <a:ext uri="{FF2B5EF4-FFF2-40B4-BE49-F238E27FC236}">
                  <a16:creationId xmlns:a16="http://schemas.microsoft.com/office/drawing/2014/main" id="{21F769E0-5FE9-E547-AFD4-0B80CAD00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 y="2304"/>
              <a:ext cx="1632" cy="1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A24A7C5E-53FD-FB48-BEE2-4A451B07EBF9}"/>
                </a:ext>
              </a:extLst>
            </p:cNvPr>
            <p:cNvSpPr>
              <a:spLocks noChangeArrowheads="1"/>
            </p:cNvSpPr>
            <p:nvPr/>
          </p:nvSpPr>
          <p:spPr bwMode="auto">
            <a:xfrm>
              <a:off x="2764" y="3888"/>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8286</a:t>
              </a:r>
            </a:p>
          </p:txBody>
        </p:sp>
      </p:grpSp>
      <p:grpSp>
        <p:nvGrpSpPr>
          <p:cNvPr id="16" name="Group 15">
            <a:extLst>
              <a:ext uri="{FF2B5EF4-FFF2-40B4-BE49-F238E27FC236}">
                <a16:creationId xmlns:a16="http://schemas.microsoft.com/office/drawing/2014/main" id="{A13DF000-43A6-CC45-B810-74897968EEAB}"/>
              </a:ext>
            </a:extLst>
          </p:cNvPr>
          <p:cNvGrpSpPr>
            <a:grpSpLocks/>
          </p:cNvGrpSpPr>
          <p:nvPr/>
        </p:nvGrpSpPr>
        <p:grpSpPr bwMode="auto">
          <a:xfrm>
            <a:off x="5676551" y="3894704"/>
            <a:ext cx="3849479" cy="2702946"/>
            <a:chOff x="2496" y="2304"/>
            <a:chExt cx="2208" cy="1609"/>
          </a:xfrm>
        </p:grpSpPr>
        <p:pic>
          <p:nvPicPr>
            <p:cNvPr id="17" name="Picture 16" descr="Intel486dx">
              <a:extLst>
                <a:ext uri="{FF2B5EF4-FFF2-40B4-BE49-F238E27FC236}">
                  <a16:creationId xmlns:a16="http://schemas.microsoft.com/office/drawing/2014/main" id="{03730F18-F2A4-C04C-8E3D-76952A0EF8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6" y="2304"/>
              <a:ext cx="2208" cy="13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E2DF98C3-4085-5A40-99F1-121C68F38F82}"/>
                </a:ext>
              </a:extLst>
            </p:cNvPr>
            <p:cNvSpPr>
              <a:spLocks noChangeArrowheads="1"/>
            </p:cNvSpPr>
            <p:nvPr/>
          </p:nvSpPr>
          <p:spPr bwMode="auto">
            <a:xfrm>
              <a:off x="3243" y="3696"/>
              <a:ext cx="678" cy="217"/>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8486</a:t>
              </a:r>
            </a:p>
          </p:txBody>
        </p:sp>
      </p:grpSp>
      <p:sp>
        <p:nvSpPr>
          <p:cNvPr id="19" name="Slide Number Placeholder 1">
            <a:extLst>
              <a:ext uri="{FF2B5EF4-FFF2-40B4-BE49-F238E27FC236}">
                <a16:creationId xmlns:a16="http://schemas.microsoft.com/office/drawing/2014/main" id="{08009CE2-2525-8D48-BC9F-A3494F98DD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10</a:t>
            </a:fld>
            <a:endParaRPr lang="en-US" dirty="0"/>
          </a:p>
        </p:txBody>
      </p:sp>
    </p:spTree>
    <p:extLst>
      <p:ext uri="{BB962C8B-B14F-4D97-AF65-F5344CB8AC3E}">
        <p14:creationId xmlns:p14="http://schemas.microsoft.com/office/powerpoint/2010/main" val="357325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8A96-F274-574B-B04B-B16A5917C7B1}"/>
              </a:ext>
            </a:extLst>
          </p:cNvPr>
          <p:cNvSpPr>
            <a:spLocks noGrp="1"/>
          </p:cNvSpPr>
          <p:nvPr>
            <p:ph type="title"/>
          </p:nvPr>
        </p:nvSpPr>
        <p:spPr/>
        <p:txBody>
          <a:bodyPr/>
          <a:lstStyle/>
          <a:p>
            <a:r>
              <a:rPr lang="en-US" dirty="0"/>
              <a:t>Silicon Compiler: Front-end</a:t>
            </a:r>
          </a:p>
        </p:txBody>
      </p:sp>
      <p:grpSp>
        <p:nvGrpSpPr>
          <p:cNvPr id="4" name="Group 3">
            <a:extLst>
              <a:ext uri="{FF2B5EF4-FFF2-40B4-BE49-F238E27FC236}">
                <a16:creationId xmlns:a16="http://schemas.microsoft.com/office/drawing/2014/main" id="{CA85B82C-FD6A-A74A-9B35-ABD60C13F26B}"/>
              </a:ext>
            </a:extLst>
          </p:cNvPr>
          <p:cNvGrpSpPr>
            <a:grpSpLocks/>
          </p:cNvGrpSpPr>
          <p:nvPr/>
        </p:nvGrpSpPr>
        <p:grpSpPr bwMode="auto">
          <a:xfrm>
            <a:off x="1774372" y="1600200"/>
            <a:ext cx="9013371" cy="4633760"/>
            <a:chOff x="1104" y="1152"/>
            <a:chExt cx="4128" cy="2352"/>
          </a:xfrm>
        </p:grpSpPr>
        <p:sp>
          <p:nvSpPr>
            <p:cNvPr id="5" name="AutoShape 4">
              <a:extLst>
                <a:ext uri="{FF2B5EF4-FFF2-40B4-BE49-F238E27FC236}">
                  <a16:creationId xmlns:a16="http://schemas.microsoft.com/office/drawing/2014/main" id="{6BE8B930-083F-094F-943F-3A7657C33CCE}"/>
                </a:ext>
              </a:extLst>
            </p:cNvPr>
            <p:cNvSpPr>
              <a:spLocks noChangeArrowheads="1"/>
            </p:cNvSpPr>
            <p:nvPr/>
          </p:nvSpPr>
          <p:spPr bwMode="auto">
            <a:xfrm>
              <a:off x="3465" y="1152"/>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6" name="AutoShape 5">
              <a:extLst>
                <a:ext uri="{FF2B5EF4-FFF2-40B4-BE49-F238E27FC236}">
                  <a16:creationId xmlns:a16="http://schemas.microsoft.com/office/drawing/2014/main" id="{B7F981BF-744A-C843-8023-3C097D980517}"/>
                </a:ext>
              </a:extLst>
            </p:cNvPr>
            <p:cNvSpPr>
              <a:spLocks noChangeArrowheads="1"/>
            </p:cNvSpPr>
            <p:nvPr/>
          </p:nvSpPr>
          <p:spPr bwMode="auto">
            <a:xfrm>
              <a:off x="3465" y="1488"/>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7" name="AutoShape 6">
              <a:extLst>
                <a:ext uri="{FF2B5EF4-FFF2-40B4-BE49-F238E27FC236}">
                  <a16:creationId xmlns:a16="http://schemas.microsoft.com/office/drawing/2014/main" id="{071289AE-1D7B-9149-B5F0-6E9275FABB31}"/>
                </a:ext>
              </a:extLst>
            </p:cNvPr>
            <p:cNvCxnSpPr>
              <a:cxnSpLocks noChangeShapeType="1"/>
              <a:stCxn id="5" idx="2"/>
              <a:endCxn id="6" idx="0"/>
            </p:cNvCxnSpPr>
            <p:nvPr/>
          </p:nvCxnSpPr>
          <p:spPr bwMode="auto">
            <a:xfrm>
              <a:off x="3633" y="1353"/>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7">
              <a:extLst>
                <a:ext uri="{FF2B5EF4-FFF2-40B4-BE49-F238E27FC236}">
                  <a16:creationId xmlns:a16="http://schemas.microsoft.com/office/drawing/2014/main" id="{4B848C7B-CCBB-D746-BF54-F7CEF8E255CE}"/>
                </a:ext>
              </a:extLst>
            </p:cNvPr>
            <p:cNvSpPr>
              <a:spLocks noChangeArrowheads="1"/>
            </p:cNvSpPr>
            <p:nvPr/>
          </p:nvSpPr>
          <p:spPr bwMode="auto">
            <a:xfrm>
              <a:off x="3417" y="1824"/>
              <a:ext cx="432" cy="288"/>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8">
              <a:extLst>
                <a:ext uri="{FF2B5EF4-FFF2-40B4-BE49-F238E27FC236}">
                  <a16:creationId xmlns:a16="http://schemas.microsoft.com/office/drawing/2014/main" id="{65394C6B-0E35-224E-9B67-C3ABF4E07100}"/>
                </a:ext>
              </a:extLst>
            </p:cNvPr>
            <p:cNvCxnSpPr>
              <a:cxnSpLocks noChangeShapeType="1"/>
              <a:stCxn id="6" idx="2"/>
              <a:endCxn id="8" idx="0"/>
            </p:cNvCxnSpPr>
            <p:nvPr/>
          </p:nvCxnSpPr>
          <p:spPr bwMode="auto">
            <a:xfrm>
              <a:off x="3633" y="1689"/>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78BD5A81-5E96-7743-91A1-A7FE5B9603BC}"/>
                </a:ext>
              </a:extLst>
            </p:cNvPr>
            <p:cNvCxnSpPr>
              <a:cxnSpLocks noChangeShapeType="1"/>
              <a:stCxn id="6" idx="1"/>
              <a:endCxn id="8" idx="1"/>
            </p:cNvCxnSpPr>
            <p:nvPr/>
          </p:nvCxnSpPr>
          <p:spPr bwMode="auto">
            <a:xfrm rot="10800000" flipV="1">
              <a:off x="3408" y="1584"/>
              <a:ext cx="48" cy="384"/>
            </a:xfrm>
            <a:prstGeom prst="bentConnector3">
              <a:avLst>
                <a:gd name="adj1" fmla="val 3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 name="AutoShape 10">
              <a:extLst>
                <a:ext uri="{FF2B5EF4-FFF2-40B4-BE49-F238E27FC236}">
                  <a16:creationId xmlns:a16="http://schemas.microsoft.com/office/drawing/2014/main" id="{BAEDF9C2-6B19-424B-B0EA-6B8F4CE8EFF1}"/>
                </a:ext>
              </a:extLst>
            </p:cNvPr>
            <p:cNvCxnSpPr>
              <a:cxnSpLocks noChangeShapeType="1"/>
              <a:stCxn id="8" idx="3"/>
              <a:endCxn id="5" idx="3"/>
            </p:cNvCxnSpPr>
            <p:nvPr/>
          </p:nvCxnSpPr>
          <p:spPr bwMode="auto">
            <a:xfrm flipH="1" flipV="1">
              <a:off x="3810" y="1248"/>
              <a:ext cx="48" cy="720"/>
            </a:xfrm>
            <a:prstGeom prst="bentConnector3">
              <a:avLst>
                <a:gd name="adj1" fmla="val -2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2" name="AutoShape 11">
              <a:extLst>
                <a:ext uri="{FF2B5EF4-FFF2-40B4-BE49-F238E27FC236}">
                  <a16:creationId xmlns:a16="http://schemas.microsoft.com/office/drawing/2014/main" id="{3B873478-3745-2945-A27A-CED3BCD98D2B}"/>
                </a:ext>
              </a:extLst>
            </p:cNvPr>
            <p:cNvSpPr>
              <a:spLocks noChangeArrowheads="1"/>
            </p:cNvSpPr>
            <p:nvPr/>
          </p:nvSpPr>
          <p:spPr bwMode="auto">
            <a:xfrm>
              <a:off x="3504"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3" name="AutoShape 12">
              <a:extLst>
                <a:ext uri="{FF2B5EF4-FFF2-40B4-BE49-F238E27FC236}">
                  <a16:creationId xmlns:a16="http://schemas.microsoft.com/office/drawing/2014/main" id="{8DA1A07F-8DA2-844B-ACA7-CC567AA4F9EC}"/>
                </a:ext>
              </a:extLst>
            </p:cNvPr>
            <p:cNvSpPr>
              <a:spLocks noChangeArrowheads="1"/>
            </p:cNvSpPr>
            <p:nvPr/>
          </p:nvSpPr>
          <p:spPr bwMode="auto">
            <a:xfrm>
              <a:off x="4560" y="292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4" name="AutoShape 13">
              <a:extLst>
                <a:ext uri="{FF2B5EF4-FFF2-40B4-BE49-F238E27FC236}">
                  <a16:creationId xmlns:a16="http://schemas.microsoft.com/office/drawing/2014/main" id="{DA5FD6DF-C801-2A40-A906-207BF239D28A}"/>
                </a:ext>
              </a:extLst>
            </p:cNvPr>
            <p:cNvSpPr>
              <a:spLocks noChangeArrowheads="1"/>
            </p:cNvSpPr>
            <p:nvPr/>
          </p:nvSpPr>
          <p:spPr bwMode="auto">
            <a:xfrm>
              <a:off x="4032"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AutoShape 14">
              <a:extLst>
                <a:ext uri="{FF2B5EF4-FFF2-40B4-BE49-F238E27FC236}">
                  <a16:creationId xmlns:a16="http://schemas.microsoft.com/office/drawing/2014/main" id="{5C5A3D3B-04B7-DF4E-8F22-EAFA4E69AF0D}"/>
                </a:ext>
              </a:extLst>
            </p:cNvPr>
            <p:cNvSpPr>
              <a:spLocks noChangeArrowheads="1"/>
            </p:cNvSpPr>
            <p:nvPr/>
          </p:nvSpPr>
          <p:spPr bwMode="auto">
            <a:xfrm>
              <a:off x="4032"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6" name="AutoShape 15">
              <a:extLst>
                <a:ext uri="{FF2B5EF4-FFF2-40B4-BE49-F238E27FC236}">
                  <a16:creationId xmlns:a16="http://schemas.microsoft.com/office/drawing/2014/main" id="{8655C108-3540-E849-A195-48D8264F7C59}"/>
                </a:ext>
              </a:extLst>
            </p:cNvPr>
            <p:cNvSpPr>
              <a:spLocks noChangeArrowheads="1"/>
            </p:cNvSpPr>
            <p:nvPr/>
          </p:nvSpPr>
          <p:spPr bwMode="auto">
            <a:xfrm>
              <a:off x="3504"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7" name="AutoShape 16">
              <a:extLst>
                <a:ext uri="{FF2B5EF4-FFF2-40B4-BE49-F238E27FC236}">
                  <a16:creationId xmlns:a16="http://schemas.microsoft.com/office/drawing/2014/main" id="{FBC3752A-6146-F643-879E-AFEBA0E98B3D}"/>
                </a:ext>
              </a:extLst>
            </p:cNvPr>
            <p:cNvSpPr>
              <a:spLocks noChangeArrowheads="1"/>
            </p:cNvSpPr>
            <p:nvPr/>
          </p:nvSpPr>
          <p:spPr bwMode="auto">
            <a:xfrm>
              <a:off x="3456" y="2736"/>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8" name="AutoShape 17">
              <a:extLst>
                <a:ext uri="{FF2B5EF4-FFF2-40B4-BE49-F238E27FC236}">
                  <a16:creationId xmlns:a16="http://schemas.microsoft.com/office/drawing/2014/main" id="{C5D736BA-801F-9942-8C98-344439810A5E}"/>
                </a:ext>
              </a:extLst>
            </p:cNvPr>
            <p:cNvSpPr>
              <a:spLocks noChangeArrowheads="1"/>
            </p:cNvSpPr>
            <p:nvPr/>
          </p:nvSpPr>
          <p:spPr bwMode="auto">
            <a:xfrm>
              <a:off x="3456" y="3312"/>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9" name="Line 18">
              <a:extLst>
                <a:ext uri="{FF2B5EF4-FFF2-40B4-BE49-F238E27FC236}">
                  <a16:creationId xmlns:a16="http://schemas.microsoft.com/office/drawing/2014/main" id="{582483C9-3A37-A245-8FF5-063101124A71}"/>
                </a:ext>
              </a:extLst>
            </p:cNvPr>
            <p:cNvSpPr>
              <a:spLocks noChangeShapeType="1"/>
            </p:cNvSpPr>
            <p:nvPr/>
          </p:nvSpPr>
          <p:spPr bwMode="auto">
            <a:xfrm>
              <a:off x="3456" y="288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 name="Line 19">
              <a:extLst>
                <a:ext uri="{FF2B5EF4-FFF2-40B4-BE49-F238E27FC236}">
                  <a16:creationId xmlns:a16="http://schemas.microsoft.com/office/drawing/2014/main" id="{04010BA6-6F66-2E4A-A44B-0C0B477E7206}"/>
                </a:ext>
              </a:extLst>
            </p:cNvPr>
            <p:cNvSpPr>
              <a:spLocks noChangeShapeType="1"/>
            </p:cNvSpPr>
            <p:nvPr/>
          </p:nvSpPr>
          <p:spPr bwMode="auto">
            <a:xfrm>
              <a:off x="3456" y="2976"/>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 name="Line 20">
              <a:extLst>
                <a:ext uri="{FF2B5EF4-FFF2-40B4-BE49-F238E27FC236}">
                  <a16:creationId xmlns:a16="http://schemas.microsoft.com/office/drawing/2014/main" id="{E3150219-B1B1-6243-A0CA-11575D905731}"/>
                </a:ext>
              </a:extLst>
            </p:cNvPr>
            <p:cNvSpPr>
              <a:spLocks noChangeShapeType="1"/>
            </p:cNvSpPr>
            <p:nvPr/>
          </p:nvSpPr>
          <p:spPr bwMode="auto">
            <a:xfrm>
              <a:off x="3888" y="3312"/>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2" name="Line 21">
              <a:extLst>
                <a:ext uri="{FF2B5EF4-FFF2-40B4-BE49-F238E27FC236}">
                  <a16:creationId xmlns:a16="http://schemas.microsoft.com/office/drawing/2014/main" id="{7ED701B1-EB49-A64B-A282-AE8C781B392E}"/>
                </a:ext>
              </a:extLst>
            </p:cNvPr>
            <p:cNvSpPr>
              <a:spLocks noChangeShapeType="1"/>
            </p:cNvSpPr>
            <p:nvPr/>
          </p:nvSpPr>
          <p:spPr bwMode="auto">
            <a:xfrm flipV="1">
              <a:off x="3456" y="321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3" name="Line 22">
              <a:extLst>
                <a:ext uri="{FF2B5EF4-FFF2-40B4-BE49-F238E27FC236}">
                  <a16:creationId xmlns:a16="http://schemas.microsoft.com/office/drawing/2014/main" id="{0DD6800D-BD94-8143-9269-4D9D804DF647}"/>
                </a:ext>
              </a:extLst>
            </p:cNvPr>
            <p:cNvSpPr>
              <a:spLocks noChangeShapeType="1"/>
            </p:cNvSpPr>
            <p:nvPr/>
          </p:nvSpPr>
          <p:spPr bwMode="auto">
            <a:xfrm flipV="1">
              <a:off x="3456" y="2880"/>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 name="Line 23">
              <a:extLst>
                <a:ext uri="{FF2B5EF4-FFF2-40B4-BE49-F238E27FC236}">
                  <a16:creationId xmlns:a16="http://schemas.microsoft.com/office/drawing/2014/main" id="{7C3E0027-C1A9-114E-A7D3-6ABBF6F6CE0A}"/>
                </a:ext>
              </a:extLst>
            </p:cNvPr>
            <p:cNvSpPr>
              <a:spLocks noChangeShapeType="1"/>
            </p:cNvSpPr>
            <p:nvPr/>
          </p:nvSpPr>
          <p:spPr bwMode="auto">
            <a:xfrm>
              <a:off x="3888" y="2880"/>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5" name="Line 24">
              <a:extLst>
                <a:ext uri="{FF2B5EF4-FFF2-40B4-BE49-F238E27FC236}">
                  <a16:creationId xmlns:a16="http://schemas.microsoft.com/office/drawing/2014/main" id="{65276288-45A8-EE41-B36A-A41718CA0216}"/>
                </a:ext>
              </a:extLst>
            </p:cNvPr>
            <p:cNvSpPr>
              <a:spLocks noChangeShapeType="1"/>
            </p:cNvSpPr>
            <p:nvPr/>
          </p:nvSpPr>
          <p:spPr bwMode="auto">
            <a:xfrm>
              <a:off x="4320" y="283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6" name="Line 25">
              <a:extLst>
                <a:ext uri="{FF2B5EF4-FFF2-40B4-BE49-F238E27FC236}">
                  <a16:creationId xmlns:a16="http://schemas.microsoft.com/office/drawing/2014/main" id="{3697ACF3-7D53-DB4B-AA5C-7CF91EF477C5}"/>
                </a:ext>
              </a:extLst>
            </p:cNvPr>
            <p:cNvSpPr>
              <a:spLocks noChangeShapeType="1"/>
            </p:cNvSpPr>
            <p:nvPr/>
          </p:nvSpPr>
          <p:spPr bwMode="auto">
            <a:xfrm>
              <a:off x="4464" y="283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7" name="Line 26">
              <a:extLst>
                <a:ext uri="{FF2B5EF4-FFF2-40B4-BE49-F238E27FC236}">
                  <a16:creationId xmlns:a16="http://schemas.microsoft.com/office/drawing/2014/main" id="{0E0FDF18-91FA-C64A-B9A2-1150299968FA}"/>
                </a:ext>
              </a:extLst>
            </p:cNvPr>
            <p:cNvSpPr>
              <a:spLocks noChangeShapeType="1"/>
            </p:cNvSpPr>
            <p:nvPr/>
          </p:nvSpPr>
          <p:spPr bwMode="auto">
            <a:xfrm>
              <a:off x="4464" y="3024"/>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8" name="Line 27">
              <a:extLst>
                <a:ext uri="{FF2B5EF4-FFF2-40B4-BE49-F238E27FC236}">
                  <a16:creationId xmlns:a16="http://schemas.microsoft.com/office/drawing/2014/main" id="{4BB38D5F-B6E0-8445-B57A-B9894D50B3E5}"/>
                </a:ext>
              </a:extLst>
            </p:cNvPr>
            <p:cNvSpPr>
              <a:spLocks noChangeShapeType="1"/>
            </p:cNvSpPr>
            <p:nvPr/>
          </p:nvSpPr>
          <p:spPr bwMode="auto">
            <a:xfrm flipV="1">
              <a:off x="4368" y="3360"/>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9" name="Line 28">
              <a:extLst>
                <a:ext uri="{FF2B5EF4-FFF2-40B4-BE49-F238E27FC236}">
                  <a16:creationId xmlns:a16="http://schemas.microsoft.com/office/drawing/2014/main" id="{6EC3C1D1-4685-7D44-BF9B-922FADD73C7C}"/>
                </a:ext>
              </a:extLst>
            </p:cNvPr>
            <p:cNvSpPr>
              <a:spLocks noChangeShapeType="1"/>
            </p:cNvSpPr>
            <p:nvPr/>
          </p:nvSpPr>
          <p:spPr bwMode="auto">
            <a:xfrm flipV="1">
              <a:off x="4464" y="312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0" name="Line 29">
              <a:extLst>
                <a:ext uri="{FF2B5EF4-FFF2-40B4-BE49-F238E27FC236}">
                  <a16:creationId xmlns:a16="http://schemas.microsoft.com/office/drawing/2014/main" id="{83F61FDA-FC3E-BE44-B688-208CF5B4A738}"/>
                </a:ext>
              </a:extLst>
            </p:cNvPr>
            <p:cNvSpPr>
              <a:spLocks noChangeShapeType="1"/>
            </p:cNvSpPr>
            <p:nvPr/>
          </p:nvSpPr>
          <p:spPr bwMode="auto">
            <a:xfrm>
              <a:off x="4464" y="3120"/>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1" name="Line 30">
              <a:extLst>
                <a:ext uri="{FF2B5EF4-FFF2-40B4-BE49-F238E27FC236}">
                  <a16:creationId xmlns:a16="http://schemas.microsoft.com/office/drawing/2014/main" id="{CBD93720-3B9E-1B43-A12E-2C7FFB08F42D}"/>
                </a:ext>
              </a:extLst>
            </p:cNvPr>
            <p:cNvSpPr>
              <a:spLocks noChangeShapeType="1"/>
            </p:cNvSpPr>
            <p:nvPr/>
          </p:nvSpPr>
          <p:spPr bwMode="auto">
            <a:xfrm>
              <a:off x="3264" y="283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2" name="Line 31">
              <a:extLst>
                <a:ext uri="{FF2B5EF4-FFF2-40B4-BE49-F238E27FC236}">
                  <a16:creationId xmlns:a16="http://schemas.microsoft.com/office/drawing/2014/main" id="{2DEAC475-43A7-B443-A8E3-2190E4D16753}"/>
                </a:ext>
              </a:extLst>
            </p:cNvPr>
            <p:cNvSpPr>
              <a:spLocks noChangeShapeType="1"/>
            </p:cNvSpPr>
            <p:nvPr/>
          </p:nvSpPr>
          <p:spPr bwMode="auto">
            <a:xfrm>
              <a:off x="3264" y="336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3" name="Rectangle 32">
              <a:extLst>
                <a:ext uri="{FF2B5EF4-FFF2-40B4-BE49-F238E27FC236}">
                  <a16:creationId xmlns:a16="http://schemas.microsoft.com/office/drawing/2014/main" id="{E8EDDD2A-6F89-0A42-A65C-3F8F28936F85}"/>
                </a:ext>
              </a:extLst>
            </p:cNvPr>
            <p:cNvSpPr>
              <a:spLocks noChangeArrowheads="1"/>
            </p:cNvSpPr>
            <p:nvPr/>
          </p:nvSpPr>
          <p:spPr bwMode="auto">
            <a:xfrm>
              <a:off x="1152" y="124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4" name="Rectangle 33">
              <a:extLst>
                <a:ext uri="{FF2B5EF4-FFF2-40B4-BE49-F238E27FC236}">
                  <a16:creationId xmlns:a16="http://schemas.microsoft.com/office/drawing/2014/main" id="{E06AB23C-998C-A642-927B-3A8D9F679A7A}"/>
                </a:ext>
              </a:extLst>
            </p:cNvPr>
            <p:cNvSpPr>
              <a:spLocks noChangeArrowheads="1"/>
            </p:cNvSpPr>
            <p:nvPr/>
          </p:nvSpPr>
          <p:spPr bwMode="auto">
            <a:xfrm>
              <a:off x="1152" y="1824"/>
              <a:ext cx="139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5" name="Rectangle 34">
              <a:extLst>
                <a:ext uri="{FF2B5EF4-FFF2-40B4-BE49-F238E27FC236}">
                  <a16:creationId xmlns:a16="http://schemas.microsoft.com/office/drawing/2014/main" id="{EB57BA17-A999-7E4E-A9D8-2FB5416643EE}"/>
                </a:ext>
              </a:extLst>
            </p:cNvPr>
            <p:cNvSpPr>
              <a:spLocks noChangeArrowheads="1"/>
            </p:cNvSpPr>
            <p:nvPr/>
          </p:nvSpPr>
          <p:spPr bwMode="auto">
            <a:xfrm>
              <a:off x="1152" y="2352"/>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6" name="Rectangle 35">
              <a:extLst>
                <a:ext uri="{FF2B5EF4-FFF2-40B4-BE49-F238E27FC236}">
                  <a16:creationId xmlns:a16="http://schemas.microsoft.com/office/drawing/2014/main" id="{B0F7366A-4C91-F340-9A49-42A3FB628384}"/>
                </a:ext>
              </a:extLst>
            </p:cNvPr>
            <p:cNvSpPr>
              <a:spLocks noChangeArrowheads="1"/>
            </p:cNvSpPr>
            <p:nvPr/>
          </p:nvSpPr>
          <p:spPr bwMode="auto">
            <a:xfrm>
              <a:off x="1152" y="292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7" name="Text Box 36">
              <a:extLst>
                <a:ext uri="{FF2B5EF4-FFF2-40B4-BE49-F238E27FC236}">
                  <a16:creationId xmlns:a16="http://schemas.microsoft.com/office/drawing/2014/main" id="{77380F92-95D3-A24E-803D-D0FD0972534B}"/>
                </a:ext>
              </a:extLst>
            </p:cNvPr>
            <p:cNvSpPr txBox="1">
              <a:spLocks noChangeArrowheads="1"/>
            </p:cNvSpPr>
            <p:nvPr/>
          </p:nvSpPr>
          <p:spPr bwMode="auto">
            <a:xfrm>
              <a:off x="1104" y="129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System Specification</a:t>
              </a:r>
            </a:p>
          </p:txBody>
        </p:sp>
        <p:sp>
          <p:nvSpPr>
            <p:cNvPr id="38" name="Text Box 37">
              <a:extLst>
                <a:ext uri="{FF2B5EF4-FFF2-40B4-BE49-F238E27FC236}">
                  <a16:creationId xmlns:a16="http://schemas.microsoft.com/office/drawing/2014/main" id="{C5DFA606-9B98-574D-9C8A-E5ACC3F9C253}"/>
                </a:ext>
              </a:extLst>
            </p:cNvPr>
            <p:cNvSpPr txBox="1">
              <a:spLocks noChangeArrowheads="1"/>
            </p:cNvSpPr>
            <p:nvPr/>
          </p:nvSpPr>
          <p:spPr bwMode="auto">
            <a:xfrm>
              <a:off x="1200" y="1872"/>
              <a:ext cx="134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dirty="0">
                  <a:latin typeface="Arial" pitchFamily="34" charset="0"/>
                </a:rPr>
                <a:t>Functional Design</a:t>
              </a:r>
            </a:p>
          </p:txBody>
        </p:sp>
        <p:sp>
          <p:nvSpPr>
            <p:cNvPr id="39" name="Text Box 38">
              <a:extLst>
                <a:ext uri="{FF2B5EF4-FFF2-40B4-BE49-F238E27FC236}">
                  <a16:creationId xmlns:a16="http://schemas.microsoft.com/office/drawing/2014/main" id="{11990666-FC98-2C49-A364-B2C062CAA2DC}"/>
                </a:ext>
              </a:extLst>
            </p:cNvPr>
            <p:cNvSpPr txBox="1">
              <a:spLocks noChangeArrowheads="1"/>
            </p:cNvSpPr>
            <p:nvPr/>
          </p:nvSpPr>
          <p:spPr bwMode="auto">
            <a:xfrm>
              <a:off x="1152" y="2428"/>
              <a:ext cx="134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dirty="0">
                  <a:latin typeface="Arial" pitchFamily="34" charset="0"/>
                </a:rPr>
                <a:t>Logic Design</a:t>
              </a:r>
            </a:p>
          </p:txBody>
        </p:sp>
        <p:sp>
          <p:nvSpPr>
            <p:cNvPr id="40" name="Text Box 39">
              <a:extLst>
                <a:ext uri="{FF2B5EF4-FFF2-40B4-BE49-F238E27FC236}">
                  <a16:creationId xmlns:a16="http://schemas.microsoft.com/office/drawing/2014/main" id="{9CA76B81-2D3A-F84A-89D4-03AE0022894A}"/>
                </a:ext>
              </a:extLst>
            </p:cNvPr>
            <p:cNvSpPr txBox="1">
              <a:spLocks noChangeArrowheads="1"/>
            </p:cNvSpPr>
            <p:nvPr/>
          </p:nvSpPr>
          <p:spPr bwMode="auto">
            <a:xfrm>
              <a:off x="1152" y="2976"/>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Circuit Design</a:t>
              </a:r>
            </a:p>
          </p:txBody>
        </p:sp>
        <p:cxnSp>
          <p:nvCxnSpPr>
            <p:cNvPr id="41" name="AutoShape 40">
              <a:extLst>
                <a:ext uri="{FF2B5EF4-FFF2-40B4-BE49-F238E27FC236}">
                  <a16:creationId xmlns:a16="http://schemas.microsoft.com/office/drawing/2014/main" id="{3DF2B03B-82DB-F340-A2A6-0A8219BFAA58}"/>
                </a:ext>
              </a:extLst>
            </p:cNvPr>
            <p:cNvCxnSpPr>
              <a:cxnSpLocks noChangeShapeType="1"/>
            </p:cNvCxnSpPr>
            <p:nvPr/>
          </p:nvCxnSpPr>
          <p:spPr bwMode="auto">
            <a:xfrm>
              <a:off x="1824" y="158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 name="Text Box 41">
              <a:extLst>
                <a:ext uri="{FF2B5EF4-FFF2-40B4-BE49-F238E27FC236}">
                  <a16:creationId xmlns:a16="http://schemas.microsoft.com/office/drawing/2014/main" id="{1FC4775B-15F9-854E-AEC4-5E835D1A7BAA}"/>
                </a:ext>
              </a:extLst>
            </p:cNvPr>
            <p:cNvSpPr txBox="1">
              <a:spLocks noChangeArrowheads="1"/>
            </p:cNvSpPr>
            <p:nvPr/>
          </p:nvSpPr>
          <p:spPr bwMode="auto">
            <a:xfrm>
              <a:off x="3264" y="2160"/>
              <a:ext cx="1968" cy="35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600" b="1" dirty="0">
                  <a:latin typeface="Arial" pitchFamily="34" charset="0"/>
                </a:rPr>
                <a:t>X=(AB*CD)+(A+D)+(A(B+C))</a:t>
              </a:r>
            </a:p>
            <a:p>
              <a:pPr algn="ctr">
                <a:spcBef>
                  <a:spcPct val="50000"/>
                </a:spcBef>
              </a:pPr>
              <a:r>
                <a:rPr lang="en-US" altLang="zh-TW" sz="1600" b="1" dirty="0">
                  <a:latin typeface="Arial" pitchFamily="34" charset="0"/>
                </a:rPr>
                <a:t>Y=(A(B+C))+AC+D+A(BC+D))</a:t>
              </a:r>
            </a:p>
          </p:txBody>
        </p:sp>
        <p:sp>
          <p:nvSpPr>
            <p:cNvPr id="43" name="Rectangle 42">
              <a:extLst>
                <a:ext uri="{FF2B5EF4-FFF2-40B4-BE49-F238E27FC236}">
                  <a16:creationId xmlns:a16="http://schemas.microsoft.com/office/drawing/2014/main" id="{490E737E-48B7-3145-864B-90A240D03FED}"/>
                </a:ext>
              </a:extLst>
            </p:cNvPr>
            <p:cNvSpPr>
              <a:spLocks noChangeArrowheads="1"/>
            </p:cNvSpPr>
            <p:nvPr/>
          </p:nvSpPr>
          <p:spPr bwMode="auto">
            <a:xfrm>
              <a:off x="4320"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4" name="Rectangle 43">
              <a:extLst>
                <a:ext uri="{FF2B5EF4-FFF2-40B4-BE49-F238E27FC236}">
                  <a16:creationId xmlns:a16="http://schemas.microsoft.com/office/drawing/2014/main" id="{464DDBB4-3F18-084A-A5EE-1F579E7A53EF}"/>
                </a:ext>
              </a:extLst>
            </p:cNvPr>
            <p:cNvSpPr>
              <a:spLocks noChangeArrowheads="1"/>
            </p:cNvSpPr>
            <p:nvPr/>
          </p:nvSpPr>
          <p:spPr bwMode="auto">
            <a:xfrm>
              <a:off x="4320"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5" name="Rectangle 44">
              <a:extLst>
                <a:ext uri="{FF2B5EF4-FFF2-40B4-BE49-F238E27FC236}">
                  <a16:creationId xmlns:a16="http://schemas.microsoft.com/office/drawing/2014/main" id="{056F65FD-EF6A-E34F-94FA-FCCAF9686CEB}"/>
                </a:ext>
              </a:extLst>
            </p:cNvPr>
            <p:cNvSpPr>
              <a:spLocks noChangeArrowheads="1"/>
            </p:cNvSpPr>
            <p:nvPr/>
          </p:nvSpPr>
          <p:spPr bwMode="auto">
            <a:xfrm>
              <a:off x="3792"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6" name="Rectangle 45">
              <a:extLst>
                <a:ext uri="{FF2B5EF4-FFF2-40B4-BE49-F238E27FC236}">
                  <a16:creationId xmlns:a16="http://schemas.microsoft.com/office/drawing/2014/main" id="{04E360F0-4FB1-0445-B73D-4ACB6AFBDCB1}"/>
                </a:ext>
              </a:extLst>
            </p:cNvPr>
            <p:cNvSpPr>
              <a:spLocks noChangeArrowheads="1"/>
            </p:cNvSpPr>
            <p:nvPr/>
          </p:nvSpPr>
          <p:spPr bwMode="auto">
            <a:xfrm>
              <a:off x="3792"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47" name="AutoShape 46">
              <a:extLst>
                <a:ext uri="{FF2B5EF4-FFF2-40B4-BE49-F238E27FC236}">
                  <a16:creationId xmlns:a16="http://schemas.microsoft.com/office/drawing/2014/main" id="{4F516772-1B9B-A646-83F9-8EED0EBB291F}"/>
                </a:ext>
              </a:extLst>
            </p:cNvPr>
            <p:cNvCxnSpPr>
              <a:cxnSpLocks noChangeShapeType="1"/>
              <a:stCxn id="46" idx="3"/>
              <a:endCxn id="15" idx="1"/>
            </p:cNvCxnSpPr>
            <p:nvPr/>
          </p:nvCxnSpPr>
          <p:spPr bwMode="auto">
            <a:xfrm>
              <a:off x="3849" y="2808"/>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 name="AutoShape 47">
              <a:extLst>
                <a:ext uri="{FF2B5EF4-FFF2-40B4-BE49-F238E27FC236}">
                  <a16:creationId xmlns:a16="http://schemas.microsoft.com/office/drawing/2014/main" id="{097D55D7-B503-5D4C-A9BF-E540728D5EAC}"/>
                </a:ext>
              </a:extLst>
            </p:cNvPr>
            <p:cNvCxnSpPr>
              <a:cxnSpLocks noChangeShapeType="1"/>
              <a:stCxn id="45" idx="3"/>
              <a:endCxn id="14" idx="1"/>
            </p:cNvCxnSpPr>
            <p:nvPr/>
          </p:nvCxnSpPr>
          <p:spPr bwMode="auto">
            <a:xfrm>
              <a:off x="3849" y="3384"/>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9" name="Rectangle 48">
              <a:extLst>
                <a:ext uri="{FF2B5EF4-FFF2-40B4-BE49-F238E27FC236}">
                  <a16:creationId xmlns:a16="http://schemas.microsoft.com/office/drawing/2014/main" id="{5459E2DC-0F42-FF4A-AF8E-0903D63C597A}"/>
                </a:ext>
              </a:extLst>
            </p:cNvPr>
            <p:cNvSpPr>
              <a:spLocks noChangeArrowheads="1"/>
            </p:cNvSpPr>
            <p:nvPr/>
          </p:nvSpPr>
          <p:spPr bwMode="auto">
            <a:xfrm>
              <a:off x="4848" y="302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50" name="AutoShape 49">
              <a:extLst>
                <a:ext uri="{FF2B5EF4-FFF2-40B4-BE49-F238E27FC236}">
                  <a16:creationId xmlns:a16="http://schemas.microsoft.com/office/drawing/2014/main" id="{96B447C0-9940-6D48-8454-E23AE7DB8DFC}"/>
                </a:ext>
              </a:extLst>
            </p:cNvPr>
            <p:cNvCxnSpPr>
              <a:cxnSpLocks noChangeShapeType="1"/>
            </p:cNvCxnSpPr>
            <p:nvPr/>
          </p:nvCxnSpPr>
          <p:spPr bwMode="auto">
            <a:xfrm>
              <a:off x="1824" y="2688"/>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 name="AutoShape 50">
              <a:extLst>
                <a:ext uri="{FF2B5EF4-FFF2-40B4-BE49-F238E27FC236}">
                  <a16:creationId xmlns:a16="http://schemas.microsoft.com/office/drawing/2014/main" id="{22AE31A3-960F-904A-B4D3-502BC8863958}"/>
                </a:ext>
              </a:extLst>
            </p:cNvPr>
            <p:cNvCxnSpPr>
              <a:cxnSpLocks noChangeShapeType="1"/>
            </p:cNvCxnSpPr>
            <p:nvPr/>
          </p:nvCxnSpPr>
          <p:spPr bwMode="auto">
            <a:xfrm>
              <a:off x="1824" y="2112"/>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2" name="AutoShape 51">
              <a:extLst>
                <a:ext uri="{FF2B5EF4-FFF2-40B4-BE49-F238E27FC236}">
                  <a16:creationId xmlns:a16="http://schemas.microsoft.com/office/drawing/2014/main" id="{02591C23-47B2-3A45-9446-45E64DCFC6B0}"/>
                </a:ext>
              </a:extLst>
            </p:cNvPr>
            <p:cNvCxnSpPr>
              <a:cxnSpLocks noChangeShapeType="1"/>
            </p:cNvCxnSpPr>
            <p:nvPr/>
          </p:nvCxnSpPr>
          <p:spPr bwMode="auto">
            <a:xfrm>
              <a:off x="1824" y="326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 name="AutoShape 52">
              <a:extLst>
                <a:ext uri="{FF2B5EF4-FFF2-40B4-BE49-F238E27FC236}">
                  <a16:creationId xmlns:a16="http://schemas.microsoft.com/office/drawing/2014/main" id="{BBE95782-8D3B-DC4C-871E-AD3A3E8E93CA}"/>
                </a:ext>
              </a:extLst>
            </p:cNvPr>
            <p:cNvCxnSpPr>
              <a:cxnSpLocks noChangeShapeType="1"/>
              <a:stCxn id="49" idx="3"/>
            </p:cNvCxnSpPr>
            <p:nvPr/>
          </p:nvCxnSpPr>
          <p:spPr bwMode="auto">
            <a:xfrm>
              <a:off x="4905" y="3048"/>
              <a:ext cx="231"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54" name="Slide Number Placeholder 1">
            <a:extLst>
              <a:ext uri="{FF2B5EF4-FFF2-40B4-BE49-F238E27FC236}">
                <a16:creationId xmlns:a16="http://schemas.microsoft.com/office/drawing/2014/main" id="{BF0D9EBD-F6CB-9A47-A382-4E03064C366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945733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DBD6-FC33-0346-8CB6-155D72781261}"/>
              </a:ext>
            </a:extLst>
          </p:cNvPr>
          <p:cNvSpPr>
            <a:spLocks noGrp="1"/>
          </p:cNvSpPr>
          <p:nvPr>
            <p:ph type="title"/>
          </p:nvPr>
        </p:nvSpPr>
        <p:spPr/>
        <p:txBody>
          <a:bodyPr/>
          <a:lstStyle/>
          <a:p>
            <a:r>
              <a:rPr lang="en-US" dirty="0"/>
              <a:t>Silicon Compiler: Back-end</a:t>
            </a:r>
          </a:p>
        </p:txBody>
      </p:sp>
      <p:grpSp>
        <p:nvGrpSpPr>
          <p:cNvPr id="4" name="Group 3">
            <a:extLst>
              <a:ext uri="{FF2B5EF4-FFF2-40B4-BE49-F238E27FC236}">
                <a16:creationId xmlns:a16="http://schemas.microsoft.com/office/drawing/2014/main" id="{8B93FBFF-46D3-534E-BC73-214B1A398C14}"/>
              </a:ext>
            </a:extLst>
          </p:cNvPr>
          <p:cNvGrpSpPr>
            <a:grpSpLocks/>
          </p:cNvGrpSpPr>
          <p:nvPr/>
        </p:nvGrpSpPr>
        <p:grpSpPr bwMode="auto">
          <a:xfrm>
            <a:off x="2786743" y="1666763"/>
            <a:ext cx="6618514" cy="4707853"/>
            <a:chOff x="1482" y="1392"/>
            <a:chExt cx="2934" cy="2087"/>
          </a:xfrm>
        </p:grpSpPr>
        <p:sp>
          <p:nvSpPr>
            <p:cNvPr id="5" name="Text Box 4">
              <a:extLst>
                <a:ext uri="{FF2B5EF4-FFF2-40B4-BE49-F238E27FC236}">
                  <a16:creationId xmlns:a16="http://schemas.microsoft.com/office/drawing/2014/main" id="{C7EA8B37-5A58-A74F-BE39-CD890A1389F4}"/>
                </a:ext>
              </a:extLst>
            </p:cNvPr>
            <p:cNvSpPr txBox="1">
              <a:spLocks noChangeArrowheads="1"/>
            </p:cNvSpPr>
            <p:nvPr/>
          </p:nvSpPr>
          <p:spPr bwMode="auto">
            <a:xfrm>
              <a:off x="1482" y="1705"/>
              <a:ext cx="1356" cy="3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dirty="0">
                  <a:solidFill>
                    <a:srgbClr val="FF0000"/>
                  </a:solidFill>
                  <a:latin typeface="Arial" pitchFamily="34" charset="0"/>
                </a:rPr>
                <a:t>Physical Design</a:t>
              </a:r>
            </a:p>
            <a:p>
              <a:pPr algn="ctr">
                <a:spcBef>
                  <a:spcPct val="50000"/>
                </a:spcBef>
              </a:pPr>
              <a:r>
                <a:rPr lang="en-US" altLang="zh-TW" sz="1800" b="1" dirty="0">
                  <a:solidFill>
                    <a:srgbClr val="FF0000"/>
                  </a:solidFill>
                  <a:latin typeface="Arial" pitchFamily="34" charset="0"/>
                </a:rPr>
                <a:t>(Decide the layout)</a:t>
              </a:r>
            </a:p>
          </p:txBody>
        </p:sp>
        <p:sp>
          <p:nvSpPr>
            <p:cNvPr id="6" name="Text Box 5">
              <a:extLst>
                <a:ext uri="{FF2B5EF4-FFF2-40B4-BE49-F238E27FC236}">
                  <a16:creationId xmlns:a16="http://schemas.microsoft.com/office/drawing/2014/main" id="{8500E93A-3D3B-5945-981D-F57BCB69E43E}"/>
                </a:ext>
              </a:extLst>
            </p:cNvPr>
            <p:cNvSpPr txBox="1">
              <a:spLocks noChangeArrowheads="1"/>
            </p:cNvSpPr>
            <p:nvPr/>
          </p:nvSpPr>
          <p:spPr bwMode="auto">
            <a:xfrm>
              <a:off x="1482" y="234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Fabrication</a:t>
              </a:r>
            </a:p>
          </p:txBody>
        </p:sp>
        <p:sp>
          <p:nvSpPr>
            <p:cNvPr id="7" name="Text Box 6">
              <a:extLst>
                <a:ext uri="{FF2B5EF4-FFF2-40B4-BE49-F238E27FC236}">
                  <a16:creationId xmlns:a16="http://schemas.microsoft.com/office/drawing/2014/main" id="{20115AFD-1928-F34C-915E-6C03373BB0E4}"/>
                </a:ext>
              </a:extLst>
            </p:cNvPr>
            <p:cNvSpPr txBox="1">
              <a:spLocks noChangeArrowheads="1"/>
            </p:cNvSpPr>
            <p:nvPr/>
          </p:nvSpPr>
          <p:spPr bwMode="auto">
            <a:xfrm>
              <a:off x="1482" y="2970"/>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Packaging</a:t>
              </a:r>
            </a:p>
          </p:txBody>
        </p:sp>
        <p:cxnSp>
          <p:nvCxnSpPr>
            <p:cNvPr id="8" name="AutoShape 7">
              <a:extLst>
                <a:ext uri="{FF2B5EF4-FFF2-40B4-BE49-F238E27FC236}">
                  <a16:creationId xmlns:a16="http://schemas.microsoft.com/office/drawing/2014/main" id="{A629B986-92F2-F849-B5B0-7FDF5BE6C23B}"/>
                </a:ext>
              </a:extLst>
            </p:cNvPr>
            <p:cNvCxnSpPr>
              <a:cxnSpLocks noChangeShapeType="1"/>
              <a:stCxn id="5" idx="2"/>
              <a:endCxn id="6" idx="0"/>
            </p:cNvCxnSpPr>
            <p:nvPr/>
          </p:nvCxnSpPr>
          <p:spPr bwMode="auto">
            <a:xfrm>
              <a:off x="2160" y="2053"/>
              <a:ext cx="0" cy="292"/>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2D8352CA-F1B1-A84E-9CDB-2D7173091C98}"/>
                </a:ext>
              </a:extLst>
            </p:cNvPr>
            <p:cNvCxnSpPr>
              <a:cxnSpLocks noChangeShapeType="1"/>
              <a:stCxn id="6" idx="2"/>
              <a:endCxn id="7" idx="0"/>
            </p:cNvCxnSpPr>
            <p:nvPr/>
          </p:nvCxnSpPr>
          <p:spPr bwMode="auto">
            <a:xfrm>
              <a:off x="2160" y="2603"/>
              <a:ext cx="0" cy="358"/>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E8614ACF-EA19-B84A-B72C-08C4A55272AD}"/>
                </a:ext>
              </a:extLst>
            </p:cNvPr>
            <p:cNvCxnSpPr>
              <a:cxnSpLocks noChangeShapeType="1"/>
              <a:endCxn id="5" idx="0"/>
            </p:cNvCxnSpPr>
            <p:nvPr/>
          </p:nvCxnSpPr>
          <p:spPr bwMode="auto">
            <a:xfrm>
              <a:off x="2160" y="1392"/>
              <a:ext cx="0" cy="31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11" name="Picture 10" descr="diamond">
              <a:extLst>
                <a:ext uri="{FF2B5EF4-FFF2-40B4-BE49-F238E27FC236}">
                  <a16:creationId xmlns:a16="http://schemas.microsoft.com/office/drawing/2014/main" id="{C0F559FF-B09C-2C45-82D9-E670511860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4" y="2282"/>
              <a:ext cx="48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a:extLst>
                <a:ext uri="{FF2B5EF4-FFF2-40B4-BE49-F238E27FC236}">
                  <a16:creationId xmlns:a16="http://schemas.microsoft.com/office/drawing/2014/main" id="{26D8BD78-4C18-7341-AC0E-61108551C543}"/>
                </a:ext>
              </a:extLst>
            </p:cNvPr>
            <p:cNvGraphicFramePr>
              <a:graphicFrameLocks noChangeAspect="1"/>
            </p:cNvGraphicFramePr>
            <p:nvPr/>
          </p:nvGraphicFramePr>
          <p:xfrm>
            <a:off x="3696" y="2928"/>
            <a:ext cx="720" cy="551"/>
          </p:xfrm>
          <a:graphic>
            <a:graphicData uri="http://schemas.openxmlformats.org/presentationml/2006/ole">
              <mc:AlternateContent xmlns:mc="http://schemas.openxmlformats.org/markup-compatibility/2006">
                <mc:Choice xmlns:v="urn:schemas-microsoft-com:vml" Requires="v">
                  <p:oleObj spid="_x0000_s1140" name="CorelDRAW" r:id="rId5" imgW="6448425" imgH="4171950" progId="CorelDraw.Graphic.7">
                    <p:embed/>
                  </p:oleObj>
                </mc:Choice>
                <mc:Fallback>
                  <p:oleObj name="CorelDRAW" r:id="rId5" imgW="6448425" imgH="4171950" progId="CorelDraw.Graphic.7">
                    <p:embed/>
                    <p:pic>
                      <p:nvPicPr>
                        <p:cNvPr id="205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6" y="2928"/>
                          <a:ext cx="720" cy="551"/>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2">
              <a:extLst>
                <a:ext uri="{FF2B5EF4-FFF2-40B4-BE49-F238E27FC236}">
                  <a16:creationId xmlns:a16="http://schemas.microsoft.com/office/drawing/2014/main" id="{C0436C39-86B5-6246-B1AE-302F540977AF}"/>
                </a:ext>
              </a:extLst>
            </p:cNvPr>
            <p:cNvGrpSpPr>
              <a:grpSpLocks/>
            </p:cNvGrpSpPr>
            <p:nvPr/>
          </p:nvGrpSpPr>
          <p:grpSpPr bwMode="auto">
            <a:xfrm>
              <a:off x="3744" y="1546"/>
              <a:ext cx="576" cy="566"/>
              <a:chOff x="3164" y="620"/>
              <a:chExt cx="676" cy="662"/>
            </a:xfrm>
          </p:grpSpPr>
          <p:sp>
            <p:nvSpPr>
              <p:cNvPr id="14" name="Rectangle 13">
                <a:extLst>
                  <a:ext uri="{FF2B5EF4-FFF2-40B4-BE49-F238E27FC236}">
                    <a16:creationId xmlns:a16="http://schemas.microsoft.com/office/drawing/2014/main" id="{07C33472-2BE5-364C-BBDD-2BB2B600D890}"/>
                  </a:ext>
                </a:extLst>
              </p:cNvPr>
              <p:cNvSpPr>
                <a:spLocks noChangeArrowheads="1"/>
              </p:cNvSpPr>
              <p:nvPr/>
            </p:nvSpPr>
            <p:spPr bwMode="auto">
              <a:xfrm>
                <a:off x="3168" y="624"/>
                <a:ext cx="672" cy="65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Freeform 14">
                <a:extLst>
                  <a:ext uri="{FF2B5EF4-FFF2-40B4-BE49-F238E27FC236}">
                    <a16:creationId xmlns:a16="http://schemas.microsoft.com/office/drawing/2014/main" id="{FA9FD2DA-B94F-A14A-8559-2094B483B4EE}"/>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12 w 367"/>
                  <a:gd name="T9" fmla="*/ 5 h 187"/>
                  <a:gd name="T10" fmla="*/ 0 60000 65536"/>
                  <a:gd name="T11" fmla="*/ 0 60000 65536"/>
                  <a:gd name="T12" fmla="*/ 0 60000 65536"/>
                  <a:gd name="T13" fmla="*/ 0 60000 65536"/>
                  <a:gd name="T14" fmla="*/ 0 60000 65536"/>
                  <a:gd name="T15" fmla="*/ 0 w 367"/>
                  <a:gd name="T16" fmla="*/ 0 h 187"/>
                  <a:gd name="T17" fmla="*/ 367 w 367"/>
                  <a:gd name="T18" fmla="*/ 187 h 187"/>
                </a:gdLst>
                <a:ahLst/>
                <a:cxnLst>
                  <a:cxn ang="T10">
                    <a:pos x="T0" y="T1"/>
                  </a:cxn>
                  <a:cxn ang="T11">
                    <a:pos x="T2" y="T3"/>
                  </a:cxn>
                  <a:cxn ang="T12">
                    <a:pos x="T4" y="T5"/>
                  </a:cxn>
                  <a:cxn ang="T13">
                    <a:pos x="T6" y="T7"/>
                  </a:cxn>
                  <a:cxn ang="T14">
                    <a:pos x="T8" y="T9"/>
                  </a:cxn>
                </a:cxnLst>
                <a:rect l="T15" t="T16" r="T17" b="T18"/>
                <a:pathLst>
                  <a:path w="367" h="187">
                    <a:moveTo>
                      <a:pt x="367" y="187"/>
                    </a:moveTo>
                    <a:lnTo>
                      <a:pt x="367" y="58"/>
                    </a:lnTo>
                    <a:lnTo>
                      <a:pt x="0" y="58"/>
                    </a:lnTo>
                    <a:lnTo>
                      <a:pt x="0" y="0"/>
                    </a:lnTo>
                    <a:lnTo>
                      <a:pt x="367" y="18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5">
                <a:extLst>
                  <a:ext uri="{FF2B5EF4-FFF2-40B4-BE49-F238E27FC236}">
                    <a16:creationId xmlns:a16="http://schemas.microsoft.com/office/drawing/2014/main" id="{EC9414BA-1401-B94F-B1A3-551AC4B83981}"/>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0 60000 65536"/>
                  <a:gd name="T9" fmla="*/ 0 60000 65536"/>
                  <a:gd name="T10" fmla="*/ 0 60000 65536"/>
                  <a:gd name="T11" fmla="*/ 0 60000 65536"/>
                  <a:gd name="T12" fmla="*/ 0 w 367"/>
                  <a:gd name="T13" fmla="*/ 0 h 187"/>
                  <a:gd name="T14" fmla="*/ 367 w 367"/>
                  <a:gd name="T15" fmla="*/ 187 h 187"/>
                </a:gdLst>
                <a:ahLst/>
                <a:cxnLst>
                  <a:cxn ang="T8">
                    <a:pos x="T0" y="T1"/>
                  </a:cxn>
                  <a:cxn ang="T9">
                    <a:pos x="T2" y="T3"/>
                  </a:cxn>
                  <a:cxn ang="T10">
                    <a:pos x="T4" y="T5"/>
                  </a:cxn>
                  <a:cxn ang="T11">
                    <a:pos x="T6" y="T7"/>
                  </a:cxn>
                </a:cxnLst>
                <a:rect l="T12" t="T13" r="T14" b="T15"/>
                <a:pathLst>
                  <a:path w="367" h="187">
                    <a:moveTo>
                      <a:pt x="367" y="187"/>
                    </a:moveTo>
                    <a:lnTo>
                      <a:pt x="367" y="58"/>
                    </a:lnTo>
                    <a:lnTo>
                      <a:pt x="0" y="58"/>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6">
                <a:extLst>
                  <a:ext uri="{FF2B5EF4-FFF2-40B4-BE49-F238E27FC236}">
                    <a16:creationId xmlns:a16="http://schemas.microsoft.com/office/drawing/2014/main" id="{AC67EA59-D90A-C14C-80FA-9D2F6BCE2694}"/>
                  </a:ext>
                </a:extLst>
              </p:cNvPr>
              <p:cNvSpPr>
                <a:spLocks/>
              </p:cNvSpPr>
              <p:nvPr/>
            </p:nvSpPr>
            <p:spPr bwMode="auto">
              <a:xfrm>
                <a:off x="3604" y="823"/>
                <a:ext cx="1" cy="90"/>
              </a:xfrm>
              <a:custGeom>
                <a:avLst/>
                <a:gdLst>
                  <a:gd name="T0" fmla="*/ 0 w 1"/>
                  <a:gd name="T1" fmla="*/ 6 h 180"/>
                  <a:gd name="T2" fmla="*/ 0 w 1"/>
                  <a:gd name="T3" fmla="*/ 0 h 180"/>
                  <a:gd name="T4" fmla="*/ 0 w 1"/>
                  <a:gd name="T5" fmla="*/ 6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 name="Line 17">
                <a:extLst>
                  <a:ext uri="{FF2B5EF4-FFF2-40B4-BE49-F238E27FC236}">
                    <a16:creationId xmlns:a16="http://schemas.microsoft.com/office/drawing/2014/main" id="{7AFAC0D9-E38F-0341-B91D-3C153E6D3AA9}"/>
                  </a:ext>
                </a:extLst>
              </p:cNvPr>
              <p:cNvSpPr>
                <a:spLocks noChangeShapeType="1"/>
              </p:cNvSpPr>
              <p:nvPr/>
            </p:nvSpPr>
            <p:spPr bwMode="auto">
              <a:xfrm flipV="1">
                <a:off x="3604" y="823"/>
                <a:ext cx="1"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8">
                <a:extLst>
                  <a:ext uri="{FF2B5EF4-FFF2-40B4-BE49-F238E27FC236}">
                    <a16:creationId xmlns:a16="http://schemas.microsoft.com/office/drawing/2014/main" id="{2B28093E-5197-844C-85B3-B9BC51A86525}"/>
                  </a:ext>
                </a:extLst>
              </p:cNvPr>
              <p:cNvSpPr>
                <a:spLocks/>
              </p:cNvSpPr>
              <p:nvPr/>
            </p:nvSpPr>
            <p:spPr bwMode="auto">
              <a:xfrm>
                <a:off x="3604" y="633"/>
                <a:ext cx="1" cy="39"/>
              </a:xfrm>
              <a:custGeom>
                <a:avLst/>
                <a:gdLst>
                  <a:gd name="T0" fmla="*/ 0 w 1"/>
                  <a:gd name="T1" fmla="*/ 0 h 77"/>
                  <a:gd name="T2" fmla="*/ 0 w 1"/>
                  <a:gd name="T3" fmla="*/ 3 h 77"/>
                  <a:gd name="T4" fmla="*/ 0 w 1"/>
                  <a:gd name="T5" fmla="*/ 0 h 77"/>
                  <a:gd name="T6" fmla="*/ 0 60000 65536"/>
                  <a:gd name="T7" fmla="*/ 0 60000 65536"/>
                  <a:gd name="T8" fmla="*/ 0 60000 65536"/>
                  <a:gd name="T9" fmla="*/ 0 w 1"/>
                  <a:gd name="T10" fmla="*/ 0 h 77"/>
                  <a:gd name="T11" fmla="*/ 1 w 1"/>
                  <a:gd name="T12" fmla="*/ 77 h 77"/>
                </a:gdLst>
                <a:ahLst/>
                <a:cxnLst>
                  <a:cxn ang="T6">
                    <a:pos x="T0" y="T1"/>
                  </a:cxn>
                  <a:cxn ang="T7">
                    <a:pos x="T2" y="T3"/>
                  </a:cxn>
                  <a:cxn ang="T8">
                    <a:pos x="T4" y="T5"/>
                  </a:cxn>
                </a:cxnLst>
                <a:rect l="T9" t="T10" r="T11" b="T12"/>
                <a:pathLst>
                  <a:path w="1" h="77">
                    <a:moveTo>
                      <a:pt x="0" y="0"/>
                    </a:moveTo>
                    <a:lnTo>
                      <a:pt x="0" y="7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Line 19">
                <a:extLst>
                  <a:ext uri="{FF2B5EF4-FFF2-40B4-BE49-F238E27FC236}">
                    <a16:creationId xmlns:a16="http://schemas.microsoft.com/office/drawing/2014/main" id="{6F66E4A8-5B52-FF44-A9A5-41C77FAC4A67}"/>
                  </a:ext>
                </a:extLst>
              </p:cNvPr>
              <p:cNvSpPr>
                <a:spLocks noChangeShapeType="1"/>
              </p:cNvSpPr>
              <p:nvPr/>
            </p:nvSpPr>
            <p:spPr bwMode="auto">
              <a:xfrm>
                <a:off x="3604" y="633"/>
                <a:ext cx="1" cy="3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Freeform 20">
                <a:extLst>
                  <a:ext uri="{FF2B5EF4-FFF2-40B4-BE49-F238E27FC236}">
                    <a16:creationId xmlns:a16="http://schemas.microsoft.com/office/drawing/2014/main" id="{B4CD6D3F-F64A-DD43-AA88-A53EC303D99D}"/>
                  </a:ext>
                </a:extLst>
              </p:cNvPr>
              <p:cNvSpPr>
                <a:spLocks/>
              </p:cNvSpPr>
              <p:nvPr/>
            </p:nvSpPr>
            <p:spPr bwMode="auto">
              <a:xfrm>
                <a:off x="3164" y="109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 name="Line 21">
                <a:extLst>
                  <a:ext uri="{FF2B5EF4-FFF2-40B4-BE49-F238E27FC236}">
                    <a16:creationId xmlns:a16="http://schemas.microsoft.com/office/drawing/2014/main" id="{1EAAB6F6-03C3-4F4C-842D-7695090361B9}"/>
                  </a:ext>
                </a:extLst>
              </p:cNvPr>
              <p:cNvSpPr>
                <a:spLocks noChangeShapeType="1"/>
              </p:cNvSpPr>
              <p:nvPr/>
            </p:nvSpPr>
            <p:spPr bwMode="auto">
              <a:xfrm>
                <a:off x="3164" y="109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Freeform 22">
                <a:extLst>
                  <a:ext uri="{FF2B5EF4-FFF2-40B4-BE49-F238E27FC236}">
                    <a16:creationId xmlns:a16="http://schemas.microsoft.com/office/drawing/2014/main" id="{80D2078B-2755-9740-A90E-1C47957BBD4B}"/>
                  </a:ext>
                </a:extLst>
              </p:cNvPr>
              <p:cNvSpPr>
                <a:spLocks/>
              </p:cNvSpPr>
              <p:nvPr/>
            </p:nvSpPr>
            <p:spPr bwMode="auto">
              <a:xfrm>
                <a:off x="3177" y="1107"/>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Line 23">
                <a:extLst>
                  <a:ext uri="{FF2B5EF4-FFF2-40B4-BE49-F238E27FC236}">
                    <a16:creationId xmlns:a16="http://schemas.microsoft.com/office/drawing/2014/main" id="{887A819D-CEC9-054E-80BC-63CF0BBEC37E}"/>
                  </a:ext>
                </a:extLst>
              </p:cNvPr>
              <p:cNvSpPr>
                <a:spLocks noChangeShapeType="1"/>
              </p:cNvSpPr>
              <p:nvPr/>
            </p:nvSpPr>
            <p:spPr bwMode="auto">
              <a:xfrm>
                <a:off x="3177" y="1107"/>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5" name="Freeform 24">
                <a:extLst>
                  <a:ext uri="{FF2B5EF4-FFF2-40B4-BE49-F238E27FC236}">
                    <a16:creationId xmlns:a16="http://schemas.microsoft.com/office/drawing/2014/main" id="{83F9E0C8-7F5E-8A49-B4CD-71CAEECD8A2A}"/>
                  </a:ext>
                </a:extLst>
              </p:cNvPr>
              <p:cNvSpPr>
                <a:spLocks/>
              </p:cNvSpPr>
              <p:nvPr/>
            </p:nvSpPr>
            <p:spPr bwMode="auto">
              <a:xfrm>
                <a:off x="3164" y="112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5">
                <a:extLst>
                  <a:ext uri="{FF2B5EF4-FFF2-40B4-BE49-F238E27FC236}">
                    <a16:creationId xmlns:a16="http://schemas.microsoft.com/office/drawing/2014/main" id="{3DBA4CC0-2FA4-FA47-AE2D-AA038F1CE10D}"/>
                  </a:ext>
                </a:extLst>
              </p:cNvPr>
              <p:cNvSpPr>
                <a:spLocks noChangeShapeType="1"/>
              </p:cNvSpPr>
              <p:nvPr/>
            </p:nvSpPr>
            <p:spPr bwMode="auto">
              <a:xfrm>
                <a:off x="3164" y="112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7" name="Freeform 26">
                <a:extLst>
                  <a:ext uri="{FF2B5EF4-FFF2-40B4-BE49-F238E27FC236}">
                    <a16:creationId xmlns:a16="http://schemas.microsoft.com/office/drawing/2014/main" id="{6E63EACB-48E9-DF47-A5D6-FE56E1D9A085}"/>
                  </a:ext>
                </a:extLst>
              </p:cNvPr>
              <p:cNvSpPr>
                <a:spLocks/>
              </p:cNvSpPr>
              <p:nvPr/>
            </p:nvSpPr>
            <p:spPr bwMode="auto">
              <a:xfrm>
                <a:off x="3177" y="1135"/>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8" name="Line 27">
                <a:extLst>
                  <a:ext uri="{FF2B5EF4-FFF2-40B4-BE49-F238E27FC236}">
                    <a16:creationId xmlns:a16="http://schemas.microsoft.com/office/drawing/2014/main" id="{371DF6A9-DC99-6240-9B32-CC373404FFEF}"/>
                  </a:ext>
                </a:extLst>
              </p:cNvPr>
              <p:cNvSpPr>
                <a:spLocks noChangeShapeType="1"/>
              </p:cNvSpPr>
              <p:nvPr/>
            </p:nvSpPr>
            <p:spPr bwMode="auto">
              <a:xfrm>
                <a:off x="3177" y="1135"/>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 name="Freeform 28">
                <a:extLst>
                  <a:ext uri="{FF2B5EF4-FFF2-40B4-BE49-F238E27FC236}">
                    <a16:creationId xmlns:a16="http://schemas.microsoft.com/office/drawing/2014/main" id="{202A4B2A-EF17-5B42-A9D5-87365A63C4F0}"/>
                  </a:ext>
                </a:extLst>
              </p:cNvPr>
              <p:cNvSpPr>
                <a:spLocks/>
              </p:cNvSpPr>
              <p:nvPr/>
            </p:nvSpPr>
            <p:spPr bwMode="auto">
              <a:xfrm>
                <a:off x="3164" y="115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Line 29">
                <a:extLst>
                  <a:ext uri="{FF2B5EF4-FFF2-40B4-BE49-F238E27FC236}">
                    <a16:creationId xmlns:a16="http://schemas.microsoft.com/office/drawing/2014/main" id="{4AD32E98-C49F-2B43-9F19-C3F4709EAD4C}"/>
                  </a:ext>
                </a:extLst>
              </p:cNvPr>
              <p:cNvSpPr>
                <a:spLocks noChangeShapeType="1"/>
              </p:cNvSpPr>
              <p:nvPr/>
            </p:nvSpPr>
            <p:spPr bwMode="auto">
              <a:xfrm>
                <a:off x="3164" y="115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1" name="Freeform 30">
                <a:extLst>
                  <a:ext uri="{FF2B5EF4-FFF2-40B4-BE49-F238E27FC236}">
                    <a16:creationId xmlns:a16="http://schemas.microsoft.com/office/drawing/2014/main" id="{3DB2ED32-4C1B-B045-A4DC-EB8D2F40FBD1}"/>
                  </a:ext>
                </a:extLst>
              </p:cNvPr>
              <p:cNvSpPr>
                <a:spLocks/>
              </p:cNvSpPr>
              <p:nvPr/>
            </p:nvSpPr>
            <p:spPr bwMode="auto">
              <a:xfrm>
                <a:off x="3177" y="1166"/>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Line 31">
                <a:extLst>
                  <a:ext uri="{FF2B5EF4-FFF2-40B4-BE49-F238E27FC236}">
                    <a16:creationId xmlns:a16="http://schemas.microsoft.com/office/drawing/2014/main" id="{B4F903A2-A431-E24B-8157-3A071C7EC5A5}"/>
                  </a:ext>
                </a:extLst>
              </p:cNvPr>
              <p:cNvSpPr>
                <a:spLocks noChangeShapeType="1"/>
              </p:cNvSpPr>
              <p:nvPr/>
            </p:nvSpPr>
            <p:spPr bwMode="auto">
              <a:xfrm>
                <a:off x="3177" y="1166"/>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3" name="Freeform 32">
                <a:extLst>
                  <a:ext uri="{FF2B5EF4-FFF2-40B4-BE49-F238E27FC236}">
                    <a16:creationId xmlns:a16="http://schemas.microsoft.com/office/drawing/2014/main" id="{1CF6C621-DFF5-D745-8A8B-856FC0CE4040}"/>
                  </a:ext>
                </a:extLst>
              </p:cNvPr>
              <p:cNvSpPr>
                <a:spLocks/>
              </p:cNvSpPr>
              <p:nvPr/>
            </p:nvSpPr>
            <p:spPr bwMode="auto">
              <a:xfrm>
                <a:off x="3198" y="633"/>
                <a:ext cx="625" cy="458"/>
              </a:xfrm>
              <a:custGeom>
                <a:avLst/>
                <a:gdLst>
                  <a:gd name="T0" fmla="*/ 0 w 1249"/>
                  <a:gd name="T1" fmla="*/ 29 h 915"/>
                  <a:gd name="T2" fmla="*/ 0 w 1249"/>
                  <a:gd name="T3" fmla="*/ 0 h 915"/>
                  <a:gd name="T4" fmla="*/ 40 w 1249"/>
                  <a:gd name="T5" fmla="*/ 0 h 915"/>
                  <a:gd name="T6" fmla="*/ 0 60000 65536"/>
                  <a:gd name="T7" fmla="*/ 0 60000 65536"/>
                  <a:gd name="T8" fmla="*/ 0 60000 65536"/>
                  <a:gd name="T9" fmla="*/ 0 w 1249"/>
                  <a:gd name="T10" fmla="*/ 0 h 915"/>
                  <a:gd name="T11" fmla="*/ 1249 w 1249"/>
                  <a:gd name="T12" fmla="*/ 915 h 915"/>
                </a:gdLst>
                <a:ahLst/>
                <a:cxnLst>
                  <a:cxn ang="T6">
                    <a:pos x="T0" y="T1"/>
                  </a:cxn>
                  <a:cxn ang="T7">
                    <a:pos x="T2" y="T3"/>
                  </a:cxn>
                  <a:cxn ang="T8">
                    <a:pos x="T4" y="T5"/>
                  </a:cxn>
                </a:cxnLst>
                <a:rect l="T9" t="T10" r="T11" b="T12"/>
                <a:pathLst>
                  <a:path w="1249" h="915">
                    <a:moveTo>
                      <a:pt x="0" y="915"/>
                    </a:moveTo>
                    <a:lnTo>
                      <a:pt x="0" y="0"/>
                    </a:lnTo>
                    <a:lnTo>
                      <a:pt x="124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 name="Freeform 33">
                <a:extLst>
                  <a:ext uri="{FF2B5EF4-FFF2-40B4-BE49-F238E27FC236}">
                    <a16:creationId xmlns:a16="http://schemas.microsoft.com/office/drawing/2014/main" id="{AB94A73D-5B2E-404A-9797-4D9E3EEDF0A0}"/>
                  </a:ext>
                </a:extLst>
              </p:cNvPr>
              <p:cNvSpPr>
                <a:spLocks/>
              </p:cNvSpPr>
              <p:nvPr/>
            </p:nvSpPr>
            <p:spPr bwMode="auto">
              <a:xfrm>
                <a:off x="3198" y="1167"/>
                <a:ext cx="608" cy="99"/>
              </a:xfrm>
              <a:custGeom>
                <a:avLst/>
                <a:gdLst>
                  <a:gd name="T0" fmla="*/ 0 w 1215"/>
                  <a:gd name="T1" fmla="*/ 0 h 198"/>
                  <a:gd name="T2" fmla="*/ 0 w 1215"/>
                  <a:gd name="T3" fmla="*/ 6 h 198"/>
                  <a:gd name="T4" fmla="*/ 38 w 1215"/>
                  <a:gd name="T5" fmla="*/ 6 h 198"/>
                  <a:gd name="T6" fmla="*/ 0 60000 65536"/>
                  <a:gd name="T7" fmla="*/ 0 60000 65536"/>
                  <a:gd name="T8" fmla="*/ 0 60000 65536"/>
                  <a:gd name="T9" fmla="*/ 0 w 1215"/>
                  <a:gd name="T10" fmla="*/ 0 h 198"/>
                  <a:gd name="T11" fmla="*/ 1215 w 1215"/>
                  <a:gd name="T12" fmla="*/ 198 h 198"/>
                </a:gdLst>
                <a:ahLst/>
                <a:cxnLst>
                  <a:cxn ang="T6">
                    <a:pos x="T0" y="T1"/>
                  </a:cxn>
                  <a:cxn ang="T7">
                    <a:pos x="T2" y="T3"/>
                  </a:cxn>
                  <a:cxn ang="T8">
                    <a:pos x="T4" y="T5"/>
                  </a:cxn>
                </a:cxnLst>
                <a:rect l="T9" t="T10" r="T11" b="T12"/>
                <a:pathLst>
                  <a:path w="1215" h="198">
                    <a:moveTo>
                      <a:pt x="0" y="0"/>
                    </a:moveTo>
                    <a:lnTo>
                      <a:pt x="0" y="198"/>
                    </a:lnTo>
                    <a:lnTo>
                      <a:pt x="1215" y="19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 name="Freeform 34">
                <a:extLst>
                  <a:ext uri="{FF2B5EF4-FFF2-40B4-BE49-F238E27FC236}">
                    <a16:creationId xmlns:a16="http://schemas.microsoft.com/office/drawing/2014/main" id="{226E7BBB-FCAC-5C40-84A0-88CC589E9201}"/>
                  </a:ext>
                </a:extLst>
              </p:cNvPr>
              <p:cNvSpPr>
                <a:spLocks/>
              </p:cNvSpPr>
              <p:nvPr/>
            </p:nvSpPr>
            <p:spPr bwMode="auto">
              <a:xfrm>
                <a:off x="3188" y="621"/>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6"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6"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6"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6" name="Freeform 35">
                <a:extLst>
                  <a:ext uri="{FF2B5EF4-FFF2-40B4-BE49-F238E27FC236}">
                    <a16:creationId xmlns:a16="http://schemas.microsoft.com/office/drawing/2014/main" id="{AFFBC5F3-01A9-0847-AA8E-35E690D53F6C}"/>
                  </a:ext>
                </a:extLst>
              </p:cNvPr>
              <p:cNvSpPr>
                <a:spLocks/>
              </p:cNvSpPr>
              <p:nvPr/>
            </p:nvSpPr>
            <p:spPr bwMode="auto">
              <a:xfrm>
                <a:off x="3810" y="620"/>
                <a:ext cx="26"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7"/>
                    </a:lnTo>
                    <a:lnTo>
                      <a:pt x="43" y="43"/>
                    </a:lnTo>
                    <a:lnTo>
                      <a:pt x="46" y="40"/>
                    </a:lnTo>
                    <a:lnTo>
                      <a:pt x="48" y="36"/>
                    </a:lnTo>
                    <a:lnTo>
                      <a:pt x="50" y="31"/>
                    </a:lnTo>
                    <a:lnTo>
                      <a:pt x="50" y="25"/>
                    </a:lnTo>
                    <a:lnTo>
                      <a:pt x="50" y="22"/>
                    </a:lnTo>
                    <a:lnTo>
                      <a:pt x="48" y="16"/>
                    </a:lnTo>
                    <a:lnTo>
                      <a:pt x="46" y="11"/>
                    </a:lnTo>
                    <a:lnTo>
                      <a:pt x="43" y="7"/>
                    </a:lnTo>
                    <a:lnTo>
                      <a:pt x="39" y="4"/>
                    </a:lnTo>
                    <a:lnTo>
                      <a:pt x="34" y="2"/>
                    </a:lnTo>
                    <a:lnTo>
                      <a:pt x="30" y="0"/>
                    </a:lnTo>
                    <a:lnTo>
                      <a:pt x="25" y="0"/>
                    </a:lnTo>
                    <a:lnTo>
                      <a:pt x="20" y="0"/>
                    </a:lnTo>
                    <a:lnTo>
                      <a:pt x="14" y="2"/>
                    </a:lnTo>
                    <a:lnTo>
                      <a:pt x="11" y="4"/>
                    </a:lnTo>
                    <a:lnTo>
                      <a:pt x="7" y="7"/>
                    </a:lnTo>
                    <a:lnTo>
                      <a:pt x="3" y="11"/>
                    </a:lnTo>
                    <a:lnTo>
                      <a:pt x="2" y="16"/>
                    </a:lnTo>
                    <a:lnTo>
                      <a:pt x="0" y="22"/>
                    </a:lnTo>
                    <a:lnTo>
                      <a:pt x="0" y="25"/>
                    </a:lnTo>
                    <a:lnTo>
                      <a:pt x="0" y="31"/>
                    </a:lnTo>
                    <a:lnTo>
                      <a:pt x="2" y="36"/>
                    </a:lnTo>
                    <a:lnTo>
                      <a:pt x="3" y="40"/>
                    </a:lnTo>
                    <a:lnTo>
                      <a:pt x="7" y="43"/>
                    </a:lnTo>
                    <a:lnTo>
                      <a:pt x="11" y="47"/>
                    </a:lnTo>
                    <a:lnTo>
                      <a:pt x="14" y="50"/>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7" name="Freeform 36">
                <a:extLst>
                  <a:ext uri="{FF2B5EF4-FFF2-40B4-BE49-F238E27FC236}">
                    <a16:creationId xmlns:a16="http://schemas.microsoft.com/office/drawing/2014/main" id="{7C9780EB-C729-AA4B-84FC-0A5914E63031}"/>
                  </a:ext>
                </a:extLst>
              </p:cNvPr>
              <p:cNvSpPr>
                <a:spLocks/>
              </p:cNvSpPr>
              <p:nvPr/>
            </p:nvSpPr>
            <p:spPr bwMode="auto">
              <a:xfrm>
                <a:off x="3187"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5" y="49"/>
                    </a:lnTo>
                    <a:lnTo>
                      <a:pt x="39" y="47"/>
                    </a:lnTo>
                    <a:lnTo>
                      <a:pt x="43" y="44"/>
                    </a:lnTo>
                    <a:lnTo>
                      <a:pt x="46" y="40"/>
                    </a:lnTo>
                    <a:lnTo>
                      <a:pt x="48" y="36"/>
                    </a:lnTo>
                    <a:lnTo>
                      <a:pt x="50" y="31"/>
                    </a:lnTo>
                    <a:lnTo>
                      <a:pt x="50" y="26"/>
                    </a:lnTo>
                    <a:lnTo>
                      <a:pt x="50" y="20"/>
                    </a:lnTo>
                    <a:lnTo>
                      <a:pt x="48" y="15"/>
                    </a:lnTo>
                    <a:lnTo>
                      <a:pt x="46" y="11"/>
                    </a:lnTo>
                    <a:lnTo>
                      <a:pt x="43" y="8"/>
                    </a:lnTo>
                    <a:lnTo>
                      <a:pt x="39" y="4"/>
                    </a:lnTo>
                    <a:lnTo>
                      <a:pt x="35" y="2"/>
                    </a:lnTo>
                    <a:lnTo>
                      <a:pt x="30" y="0"/>
                    </a:lnTo>
                    <a:lnTo>
                      <a:pt x="25" y="0"/>
                    </a:lnTo>
                    <a:lnTo>
                      <a:pt x="19" y="0"/>
                    </a:lnTo>
                    <a:lnTo>
                      <a:pt x="14" y="2"/>
                    </a:lnTo>
                    <a:lnTo>
                      <a:pt x="10" y="4"/>
                    </a:lnTo>
                    <a:lnTo>
                      <a:pt x="7" y="8"/>
                    </a:lnTo>
                    <a:lnTo>
                      <a:pt x="3" y="11"/>
                    </a:lnTo>
                    <a:lnTo>
                      <a:pt x="1" y="15"/>
                    </a:lnTo>
                    <a:lnTo>
                      <a:pt x="0" y="20"/>
                    </a:lnTo>
                    <a:lnTo>
                      <a:pt x="0" y="26"/>
                    </a:lnTo>
                    <a:lnTo>
                      <a:pt x="0" y="31"/>
                    </a:lnTo>
                    <a:lnTo>
                      <a:pt x="1" y="36"/>
                    </a:lnTo>
                    <a:lnTo>
                      <a:pt x="3" y="40"/>
                    </a:lnTo>
                    <a:lnTo>
                      <a:pt x="7" y="44"/>
                    </a:lnTo>
                    <a:lnTo>
                      <a:pt x="10" y="47"/>
                    </a:lnTo>
                    <a:lnTo>
                      <a:pt x="14" y="49"/>
                    </a:lnTo>
                    <a:lnTo>
                      <a:pt x="19"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37">
                <a:extLst>
                  <a:ext uri="{FF2B5EF4-FFF2-40B4-BE49-F238E27FC236}">
                    <a16:creationId xmlns:a16="http://schemas.microsoft.com/office/drawing/2014/main" id="{347F424F-EC7E-B341-A1F1-8216EA68D7F9}"/>
                  </a:ext>
                </a:extLst>
              </p:cNvPr>
              <p:cNvSpPr>
                <a:spLocks/>
              </p:cNvSpPr>
              <p:nvPr/>
            </p:nvSpPr>
            <p:spPr bwMode="auto">
              <a:xfrm>
                <a:off x="3793"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6" y="49"/>
                    </a:lnTo>
                    <a:lnTo>
                      <a:pt x="39" y="47"/>
                    </a:lnTo>
                    <a:lnTo>
                      <a:pt x="43" y="44"/>
                    </a:lnTo>
                    <a:lnTo>
                      <a:pt x="47" y="40"/>
                    </a:lnTo>
                    <a:lnTo>
                      <a:pt x="48" y="35"/>
                    </a:lnTo>
                    <a:lnTo>
                      <a:pt x="50" y="31"/>
                    </a:lnTo>
                    <a:lnTo>
                      <a:pt x="50" y="26"/>
                    </a:lnTo>
                    <a:lnTo>
                      <a:pt x="50" y="20"/>
                    </a:lnTo>
                    <a:lnTo>
                      <a:pt x="48" y="15"/>
                    </a:lnTo>
                    <a:lnTo>
                      <a:pt x="47" y="11"/>
                    </a:lnTo>
                    <a:lnTo>
                      <a:pt x="43" y="8"/>
                    </a:lnTo>
                    <a:lnTo>
                      <a:pt x="39" y="4"/>
                    </a:lnTo>
                    <a:lnTo>
                      <a:pt x="36" y="2"/>
                    </a:lnTo>
                    <a:lnTo>
                      <a:pt x="30" y="0"/>
                    </a:lnTo>
                    <a:lnTo>
                      <a:pt x="25" y="0"/>
                    </a:lnTo>
                    <a:lnTo>
                      <a:pt x="20" y="0"/>
                    </a:lnTo>
                    <a:lnTo>
                      <a:pt x="14" y="2"/>
                    </a:lnTo>
                    <a:lnTo>
                      <a:pt x="11" y="4"/>
                    </a:lnTo>
                    <a:lnTo>
                      <a:pt x="7" y="8"/>
                    </a:lnTo>
                    <a:lnTo>
                      <a:pt x="4" y="11"/>
                    </a:lnTo>
                    <a:lnTo>
                      <a:pt x="2" y="15"/>
                    </a:lnTo>
                    <a:lnTo>
                      <a:pt x="0" y="20"/>
                    </a:lnTo>
                    <a:lnTo>
                      <a:pt x="0" y="26"/>
                    </a:lnTo>
                    <a:lnTo>
                      <a:pt x="0" y="31"/>
                    </a:lnTo>
                    <a:lnTo>
                      <a:pt x="2" y="35"/>
                    </a:lnTo>
                    <a:lnTo>
                      <a:pt x="4" y="40"/>
                    </a:lnTo>
                    <a:lnTo>
                      <a:pt x="7" y="44"/>
                    </a:lnTo>
                    <a:lnTo>
                      <a:pt x="11" y="47"/>
                    </a:lnTo>
                    <a:lnTo>
                      <a:pt x="14" y="49"/>
                    </a:lnTo>
                    <a:lnTo>
                      <a:pt x="20"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38">
                <a:extLst>
                  <a:ext uri="{FF2B5EF4-FFF2-40B4-BE49-F238E27FC236}">
                    <a16:creationId xmlns:a16="http://schemas.microsoft.com/office/drawing/2014/main" id="{A5669A25-09E6-9740-AC33-909F9E575461}"/>
                  </a:ext>
                </a:extLst>
              </p:cNvPr>
              <p:cNvSpPr>
                <a:spLocks/>
              </p:cNvSpPr>
              <p:nvPr/>
            </p:nvSpPr>
            <p:spPr bwMode="auto">
              <a:xfrm>
                <a:off x="3593" y="808"/>
                <a:ext cx="25" cy="25"/>
              </a:xfrm>
              <a:custGeom>
                <a:avLst/>
                <a:gdLst>
                  <a:gd name="T0" fmla="*/ 0 w 51"/>
                  <a:gd name="T1" fmla="*/ 2 h 50"/>
                  <a:gd name="T2" fmla="*/ 0 w 51"/>
                  <a:gd name="T3" fmla="*/ 2 h 50"/>
                  <a:gd name="T4" fmla="*/ 1 w 51"/>
                  <a:gd name="T5" fmla="*/ 2 h 50"/>
                  <a:gd name="T6" fmla="*/ 1 w 51"/>
                  <a:gd name="T7" fmla="*/ 2 h 50"/>
                  <a:gd name="T8" fmla="*/ 1 w 51"/>
                  <a:gd name="T9" fmla="*/ 2 h 50"/>
                  <a:gd name="T10" fmla="*/ 1 w 51"/>
                  <a:gd name="T11" fmla="*/ 2 h 50"/>
                  <a:gd name="T12" fmla="*/ 1 w 51"/>
                  <a:gd name="T13" fmla="*/ 2 h 50"/>
                  <a:gd name="T14" fmla="*/ 1 w 51"/>
                  <a:gd name="T15" fmla="*/ 1 h 50"/>
                  <a:gd name="T16" fmla="*/ 1 w 51"/>
                  <a:gd name="T17" fmla="*/ 1 h 50"/>
                  <a:gd name="T18" fmla="*/ 1 w 51"/>
                  <a:gd name="T19" fmla="*/ 1 h 50"/>
                  <a:gd name="T20" fmla="*/ 1 w 51"/>
                  <a:gd name="T21" fmla="*/ 1 h 50"/>
                  <a:gd name="T22" fmla="*/ 1 w 51"/>
                  <a:gd name="T23" fmla="*/ 1 h 50"/>
                  <a:gd name="T24" fmla="*/ 1 w 51"/>
                  <a:gd name="T25" fmla="*/ 1 h 50"/>
                  <a:gd name="T26" fmla="*/ 1 w 51"/>
                  <a:gd name="T27" fmla="*/ 1 h 50"/>
                  <a:gd name="T28" fmla="*/ 1 w 51"/>
                  <a:gd name="T29" fmla="*/ 1 h 50"/>
                  <a:gd name="T30" fmla="*/ 0 w 51"/>
                  <a:gd name="T31" fmla="*/ 0 h 50"/>
                  <a:gd name="T32" fmla="*/ 0 w 51"/>
                  <a:gd name="T33" fmla="*/ 0 h 50"/>
                  <a:gd name="T34" fmla="*/ 0 w 51"/>
                  <a:gd name="T35" fmla="*/ 0 h 50"/>
                  <a:gd name="T36" fmla="*/ 0 w 51"/>
                  <a:gd name="T37" fmla="*/ 1 h 50"/>
                  <a:gd name="T38" fmla="*/ 0 w 51"/>
                  <a:gd name="T39" fmla="*/ 1 h 50"/>
                  <a:gd name="T40" fmla="*/ 0 w 51"/>
                  <a:gd name="T41" fmla="*/ 1 h 50"/>
                  <a:gd name="T42" fmla="*/ 0 w 51"/>
                  <a:gd name="T43" fmla="*/ 1 h 50"/>
                  <a:gd name="T44" fmla="*/ 0 w 51"/>
                  <a:gd name="T45" fmla="*/ 1 h 50"/>
                  <a:gd name="T46" fmla="*/ 0 w 51"/>
                  <a:gd name="T47" fmla="*/ 1 h 50"/>
                  <a:gd name="T48" fmla="*/ 0 w 51"/>
                  <a:gd name="T49" fmla="*/ 1 h 50"/>
                  <a:gd name="T50" fmla="*/ 0 w 51"/>
                  <a:gd name="T51" fmla="*/ 1 h 50"/>
                  <a:gd name="T52" fmla="*/ 0 w 51"/>
                  <a:gd name="T53" fmla="*/ 2 h 50"/>
                  <a:gd name="T54" fmla="*/ 0 w 51"/>
                  <a:gd name="T55" fmla="*/ 2 h 50"/>
                  <a:gd name="T56" fmla="*/ 0 w 51"/>
                  <a:gd name="T57" fmla="*/ 2 h 50"/>
                  <a:gd name="T58" fmla="*/ 0 w 51"/>
                  <a:gd name="T59" fmla="*/ 2 h 50"/>
                  <a:gd name="T60" fmla="*/ 0 w 51"/>
                  <a:gd name="T61" fmla="*/ 2 h 50"/>
                  <a:gd name="T62" fmla="*/ 0 w 51"/>
                  <a:gd name="T63" fmla="*/ 2 h 50"/>
                  <a:gd name="T64" fmla="*/ 0 w 51"/>
                  <a:gd name="T65" fmla="*/ 2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0"/>
                  <a:gd name="T101" fmla="*/ 51 w 51"/>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0">
                    <a:moveTo>
                      <a:pt x="25" y="50"/>
                    </a:moveTo>
                    <a:lnTo>
                      <a:pt x="31" y="50"/>
                    </a:lnTo>
                    <a:lnTo>
                      <a:pt x="34" y="48"/>
                    </a:lnTo>
                    <a:lnTo>
                      <a:pt x="40" y="46"/>
                    </a:lnTo>
                    <a:lnTo>
                      <a:pt x="43" y="43"/>
                    </a:lnTo>
                    <a:lnTo>
                      <a:pt x="47" y="39"/>
                    </a:lnTo>
                    <a:lnTo>
                      <a:pt x="49" y="34"/>
                    </a:lnTo>
                    <a:lnTo>
                      <a:pt x="51" y="30"/>
                    </a:lnTo>
                    <a:lnTo>
                      <a:pt x="51" y="25"/>
                    </a:lnTo>
                    <a:lnTo>
                      <a:pt x="51" y="19"/>
                    </a:lnTo>
                    <a:lnTo>
                      <a:pt x="49" y="14"/>
                    </a:lnTo>
                    <a:lnTo>
                      <a:pt x="47" y="10"/>
                    </a:lnTo>
                    <a:lnTo>
                      <a:pt x="43" y="7"/>
                    </a:lnTo>
                    <a:lnTo>
                      <a:pt x="40" y="3"/>
                    </a:lnTo>
                    <a:lnTo>
                      <a:pt x="34" y="1"/>
                    </a:lnTo>
                    <a:lnTo>
                      <a:pt x="31" y="0"/>
                    </a:lnTo>
                    <a:lnTo>
                      <a:pt x="25" y="0"/>
                    </a:lnTo>
                    <a:lnTo>
                      <a:pt x="20" y="0"/>
                    </a:lnTo>
                    <a:lnTo>
                      <a:pt x="15" y="1"/>
                    </a:lnTo>
                    <a:lnTo>
                      <a:pt x="11" y="3"/>
                    </a:lnTo>
                    <a:lnTo>
                      <a:pt x="8" y="7"/>
                    </a:lnTo>
                    <a:lnTo>
                      <a:pt x="4" y="10"/>
                    </a:lnTo>
                    <a:lnTo>
                      <a:pt x="2" y="14"/>
                    </a:lnTo>
                    <a:lnTo>
                      <a:pt x="0" y="19"/>
                    </a:lnTo>
                    <a:lnTo>
                      <a:pt x="0" y="25"/>
                    </a:lnTo>
                    <a:lnTo>
                      <a:pt x="0" y="30"/>
                    </a:lnTo>
                    <a:lnTo>
                      <a:pt x="2" y="34"/>
                    </a:lnTo>
                    <a:lnTo>
                      <a:pt x="4" y="39"/>
                    </a:lnTo>
                    <a:lnTo>
                      <a:pt x="8" y="43"/>
                    </a:lnTo>
                    <a:lnTo>
                      <a:pt x="11" y="46"/>
                    </a:lnTo>
                    <a:lnTo>
                      <a:pt x="15" y="48"/>
                    </a:lnTo>
                    <a:lnTo>
                      <a:pt x="20" y="50"/>
                    </a:lnTo>
                    <a:lnTo>
                      <a:pt x="25" y="5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Freeform 39">
                <a:extLst>
                  <a:ext uri="{FF2B5EF4-FFF2-40B4-BE49-F238E27FC236}">
                    <a16:creationId xmlns:a16="http://schemas.microsoft.com/office/drawing/2014/main" id="{234C5789-039D-5447-A476-7729882C4ADD}"/>
                  </a:ext>
                </a:extLst>
              </p:cNvPr>
              <p:cNvSpPr>
                <a:spLocks/>
              </p:cNvSpPr>
              <p:nvPr/>
            </p:nvSpPr>
            <p:spPr bwMode="auto">
              <a:xfrm>
                <a:off x="3380" y="1098"/>
                <a:ext cx="51"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4 w 100"/>
                  <a:gd name="T13" fmla="*/ 2 h 101"/>
                  <a:gd name="T14" fmla="*/ 4 w 100"/>
                  <a:gd name="T15" fmla="*/ 1 h 101"/>
                  <a:gd name="T16" fmla="*/ 4 w 100"/>
                  <a:gd name="T17" fmla="*/ 1 h 101"/>
                  <a:gd name="T18" fmla="*/ 4 w 100"/>
                  <a:gd name="T19" fmla="*/ 1 h 101"/>
                  <a:gd name="T20" fmla="*/ 4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101"/>
                    </a:lnTo>
                    <a:lnTo>
                      <a:pt x="70" y="98"/>
                    </a:lnTo>
                    <a:lnTo>
                      <a:pt x="77" y="92"/>
                    </a:lnTo>
                    <a:lnTo>
                      <a:pt x="86" y="87"/>
                    </a:lnTo>
                    <a:lnTo>
                      <a:pt x="91" y="80"/>
                    </a:lnTo>
                    <a:lnTo>
                      <a:pt x="96" y="71"/>
                    </a:lnTo>
                    <a:lnTo>
                      <a:pt x="98" y="62"/>
                    </a:lnTo>
                    <a:lnTo>
                      <a:pt x="100" y="51"/>
                    </a:lnTo>
                    <a:lnTo>
                      <a:pt x="98" y="42"/>
                    </a:lnTo>
                    <a:lnTo>
                      <a:pt x="96" y="31"/>
                    </a:lnTo>
                    <a:lnTo>
                      <a:pt x="91" y="24"/>
                    </a:lnTo>
                    <a:lnTo>
                      <a:pt x="86" y="15"/>
                    </a:lnTo>
                    <a:lnTo>
                      <a:pt x="77" y="9"/>
                    </a:lnTo>
                    <a:lnTo>
                      <a:pt x="70" y="4"/>
                    </a:lnTo>
                    <a:lnTo>
                      <a:pt x="59" y="2"/>
                    </a:lnTo>
                    <a:lnTo>
                      <a:pt x="50" y="0"/>
                    </a:lnTo>
                    <a:lnTo>
                      <a:pt x="39" y="2"/>
                    </a:lnTo>
                    <a:lnTo>
                      <a:pt x="30" y="4"/>
                    </a:lnTo>
                    <a:lnTo>
                      <a:pt x="21" y="9"/>
                    </a:lnTo>
                    <a:lnTo>
                      <a:pt x="14" y="15"/>
                    </a:lnTo>
                    <a:lnTo>
                      <a:pt x="7" y="24"/>
                    </a:lnTo>
                    <a:lnTo>
                      <a:pt x="3" y="31"/>
                    </a:lnTo>
                    <a:lnTo>
                      <a:pt x="0" y="42"/>
                    </a:lnTo>
                    <a:lnTo>
                      <a:pt x="0" y="51"/>
                    </a:lnTo>
                    <a:lnTo>
                      <a:pt x="0" y="62"/>
                    </a:lnTo>
                    <a:lnTo>
                      <a:pt x="3" y="71"/>
                    </a:lnTo>
                    <a:lnTo>
                      <a:pt x="7" y="80"/>
                    </a:lnTo>
                    <a:lnTo>
                      <a:pt x="14" y="87"/>
                    </a:lnTo>
                    <a:lnTo>
                      <a:pt x="21" y="92"/>
                    </a:lnTo>
                    <a:lnTo>
                      <a:pt x="30" y="98"/>
                    </a:lnTo>
                    <a:lnTo>
                      <a:pt x="39" y="101"/>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 name="Freeform 40">
                <a:extLst>
                  <a:ext uri="{FF2B5EF4-FFF2-40B4-BE49-F238E27FC236}">
                    <a16:creationId xmlns:a16="http://schemas.microsoft.com/office/drawing/2014/main" id="{28F97FE4-7003-A84B-867E-B23CBCBEFFF4}"/>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7"/>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 name="Freeform 41">
                <a:extLst>
                  <a:ext uri="{FF2B5EF4-FFF2-40B4-BE49-F238E27FC236}">
                    <a16:creationId xmlns:a16="http://schemas.microsoft.com/office/drawing/2014/main" id="{D60851CA-3C16-C14B-AAFD-39A00935B87A}"/>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7"/>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 name="Freeform 42">
                <a:extLst>
                  <a:ext uri="{FF2B5EF4-FFF2-40B4-BE49-F238E27FC236}">
                    <a16:creationId xmlns:a16="http://schemas.microsoft.com/office/drawing/2014/main" id="{32CEC79B-ED0E-F842-AC90-CE6D2301AC32}"/>
                  </a:ext>
                </a:extLst>
              </p:cNvPr>
              <p:cNvSpPr>
                <a:spLocks/>
              </p:cNvSpPr>
              <p:nvPr/>
            </p:nvSpPr>
            <p:spPr bwMode="auto">
              <a:xfrm>
                <a:off x="3349" y="1046"/>
                <a:ext cx="152" cy="63"/>
              </a:xfrm>
              <a:custGeom>
                <a:avLst/>
                <a:gdLst>
                  <a:gd name="T0" fmla="*/ 2 w 305"/>
                  <a:gd name="T1" fmla="*/ 3 h 128"/>
                  <a:gd name="T2" fmla="*/ 0 w 305"/>
                  <a:gd name="T3" fmla="*/ 3 h 128"/>
                  <a:gd name="T4" fmla="*/ 0 w 305"/>
                  <a:gd name="T5" fmla="*/ 0 h 128"/>
                  <a:gd name="T6" fmla="*/ 7 w 305"/>
                  <a:gd name="T7" fmla="*/ 0 h 128"/>
                  <a:gd name="T8" fmla="*/ 7 w 305"/>
                  <a:gd name="T9" fmla="*/ 3 h 128"/>
                  <a:gd name="T10" fmla="*/ 9 w 305"/>
                  <a:gd name="T11" fmla="*/ 3 h 128"/>
                  <a:gd name="T12" fmla="*/ 0 60000 65536"/>
                  <a:gd name="T13" fmla="*/ 0 60000 65536"/>
                  <a:gd name="T14" fmla="*/ 0 60000 65536"/>
                  <a:gd name="T15" fmla="*/ 0 60000 65536"/>
                  <a:gd name="T16" fmla="*/ 0 60000 65536"/>
                  <a:gd name="T17" fmla="*/ 0 60000 65536"/>
                  <a:gd name="T18" fmla="*/ 0 w 305"/>
                  <a:gd name="T19" fmla="*/ 0 h 128"/>
                  <a:gd name="T20" fmla="*/ 305 w 305"/>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305" h="128">
                    <a:moveTo>
                      <a:pt x="72" y="128"/>
                    </a:moveTo>
                    <a:lnTo>
                      <a:pt x="0" y="128"/>
                    </a:lnTo>
                    <a:lnTo>
                      <a:pt x="0" y="0"/>
                    </a:lnTo>
                    <a:lnTo>
                      <a:pt x="235" y="0"/>
                    </a:lnTo>
                    <a:lnTo>
                      <a:pt x="235" y="128"/>
                    </a:lnTo>
                    <a:lnTo>
                      <a:pt x="305" y="12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4" name="Freeform 43">
                <a:extLst>
                  <a:ext uri="{FF2B5EF4-FFF2-40B4-BE49-F238E27FC236}">
                    <a16:creationId xmlns:a16="http://schemas.microsoft.com/office/drawing/2014/main" id="{DF021DE7-408C-4848-A101-3899AFAA5B76}"/>
                  </a:ext>
                </a:extLst>
              </p:cNvPr>
              <p:cNvSpPr>
                <a:spLocks/>
              </p:cNvSpPr>
              <p:nvPr/>
            </p:nvSpPr>
            <p:spPr bwMode="auto">
              <a:xfrm>
                <a:off x="3496"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99"/>
                    </a:lnTo>
                    <a:lnTo>
                      <a:pt x="70" y="96"/>
                    </a:lnTo>
                    <a:lnTo>
                      <a:pt x="77" y="92"/>
                    </a:lnTo>
                    <a:lnTo>
                      <a:pt x="84" y="85"/>
                    </a:lnTo>
                    <a:lnTo>
                      <a:pt x="91" y="78"/>
                    </a:lnTo>
                    <a:lnTo>
                      <a:pt x="97" y="69"/>
                    </a:lnTo>
                    <a:lnTo>
                      <a:pt x="98" y="60"/>
                    </a:lnTo>
                    <a:lnTo>
                      <a:pt x="100" y="49"/>
                    </a:lnTo>
                    <a:lnTo>
                      <a:pt x="98" y="40"/>
                    </a:lnTo>
                    <a:lnTo>
                      <a:pt x="97" y="31"/>
                    </a:lnTo>
                    <a:lnTo>
                      <a:pt x="91" y="22"/>
                    </a:lnTo>
                    <a:lnTo>
                      <a:pt x="84" y="15"/>
                    </a:lnTo>
                    <a:lnTo>
                      <a:pt x="77" y="7"/>
                    </a:lnTo>
                    <a:lnTo>
                      <a:pt x="70" y="4"/>
                    </a:lnTo>
                    <a:lnTo>
                      <a:pt x="59" y="0"/>
                    </a:lnTo>
                    <a:lnTo>
                      <a:pt x="50" y="0"/>
                    </a:lnTo>
                    <a:lnTo>
                      <a:pt x="39" y="0"/>
                    </a:lnTo>
                    <a:lnTo>
                      <a:pt x="30" y="4"/>
                    </a:lnTo>
                    <a:lnTo>
                      <a:pt x="21" y="7"/>
                    </a:lnTo>
                    <a:lnTo>
                      <a:pt x="14" y="15"/>
                    </a:lnTo>
                    <a:lnTo>
                      <a:pt x="7" y="22"/>
                    </a:lnTo>
                    <a:lnTo>
                      <a:pt x="3" y="31"/>
                    </a:lnTo>
                    <a:lnTo>
                      <a:pt x="0" y="40"/>
                    </a:lnTo>
                    <a:lnTo>
                      <a:pt x="0" y="49"/>
                    </a:lnTo>
                    <a:lnTo>
                      <a:pt x="0" y="60"/>
                    </a:lnTo>
                    <a:lnTo>
                      <a:pt x="3" y="69"/>
                    </a:lnTo>
                    <a:lnTo>
                      <a:pt x="7" y="78"/>
                    </a:lnTo>
                    <a:lnTo>
                      <a:pt x="14" y="85"/>
                    </a:lnTo>
                    <a:lnTo>
                      <a:pt x="21" y="92"/>
                    </a:lnTo>
                    <a:lnTo>
                      <a:pt x="30" y="96"/>
                    </a:lnTo>
                    <a:lnTo>
                      <a:pt x="39"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44">
                <a:extLst>
                  <a:ext uri="{FF2B5EF4-FFF2-40B4-BE49-F238E27FC236}">
                    <a16:creationId xmlns:a16="http://schemas.microsoft.com/office/drawing/2014/main" id="{B735874B-EF9C-B04D-9B16-BBF5FA7F4405}"/>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9"/>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45">
                <a:extLst>
                  <a:ext uri="{FF2B5EF4-FFF2-40B4-BE49-F238E27FC236}">
                    <a16:creationId xmlns:a16="http://schemas.microsoft.com/office/drawing/2014/main" id="{5481AB70-94B1-B94F-A711-D7CEE3EC8BAA}"/>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9"/>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Freeform 46">
                <a:extLst>
                  <a:ext uri="{FF2B5EF4-FFF2-40B4-BE49-F238E27FC236}">
                    <a16:creationId xmlns:a16="http://schemas.microsoft.com/office/drawing/2014/main" id="{6B21B51E-EBEE-EA4D-95BB-BE035BF943DE}"/>
                  </a:ext>
                </a:extLst>
              </p:cNvPr>
              <p:cNvSpPr>
                <a:spLocks/>
              </p:cNvSpPr>
              <p:nvPr/>
            </p:nvSpPr>
            <p:spPr bwMode="auto">
              <a:xfrm>
                <a:off x="3349" y="1138"/>
                <a:ext cx="152" cy="60"/>
              </a:xfrm>
              <a:custGeom>
                <a:avLst/>
                <a:gdLst>
                  <a:gd name="T0" fmla="*/ 2 w 305"/>
                  <a:gd name="T1" fmla="*/ 0 h 121"/>
                  <a:gd name="T2" fmla="*/ 0 w 305"/>
                  <a:gd name="T3" fmla="*/ 0 h 121"/>
                  <a:gd name="T4" fmla="*/ 0 w 305"/>
                  <a:gd name="T5" fmla="*/ 3 h 121"/>
                  <a:gd name="T6" fmla="*/ 7 w 305"/>
                  <a:gd name="T7" fmla="*/ 3 h 121"/>
                  <a:gd name="T8" fmla="*/ 7 w 305"/>
                  <a:gd name="T9" fmla="*/ 0 h 121"/>
                  <a:gd name="T10" fmla="*/ 9 w 305"/>
                  <a:gd name="T11" fmla="*/ 0 h 121"/>
                  <a:gd name="T12" fmla="*/ 0 60000 65536"/>
                  <a:gd name="T13" fmla="*/ 0 60000 65536"/>
                  <a:gd name="T14" fmla="*/ 0 60000 65536"/>
                  <a:gd name="T15" fmla="*/ 0 60000 65536"/>
                  <a:gd name="T16" fmla="*/ 0 60000 65536"/>
                  <a:gd name="T17" fmla="*/ 0 60000 65536"/>
                  <a:gd name="T18" fmla="*/ 0 w 305"/>
                  <a:gd name="T19" fmla="*/ 0 h 121"/>
                  <a:gd name="T20" fmla="*/ 305 w 305"/>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5" h="121">
                    <a:moveTo>
                      <a:pt x="72" y="0"/>
                    </a:moveTo>
                    <a:lnTo>
                      <a:pt x="0" y="0"/>
                    </a:lnTo>
                    <a:lnTo>
                      <a:pt x="0" y="121"/>
                    </a:lnTo>
                    <a:lnTo>
                      <a:pt x="235" y="121"/>
                    </a:lnTo>
                    <a:lnTo>
                      <a:pt x="235" y="0"/>
                    </a:lnTo>
                    <a:lnTo>
                      <a:pt x="305"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47">
                <a:extLst>
                  <a:ext uri="{FF2B5EF4-FFF2-40B4-BE49-F238E27FC236}">
                    <a16:creationId xmlns:a16="http://schemas.microsoft.com/office/drawing/2014/main" id="{D0B676D5-1EDE-E04F-B4E2-6F57CD6BDA07}"/>
                  </a:ext>
                </a:extLst>
              </p:cNvPr>
              <p:cNvSpPr>
                <a:spLocks/>
              </p:cNvSpPr>
              <p:nvPr/>
            </p:nvSpPr>
            <p:spPr bwMode="auto">
              <a:xfrm>
                <a:off x="3409"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Line 48">
                <a:extLst>
                  <a:ext uri="{FF2B5EF4-FFF2-40B4-BE49-F238E27FC236}">
                    <a16:creationId xmlns:a16="http://schemas.microsoft.com/office/drawing/2014/main" id="{F93B956D-1F87-2946-9190-92B61956FD3F}"/>
                  </a:ext>
                </a:extLst>
              </p:cNvPr>
              <p:cNvSpPr>
                <a:spLocks noChangeShapeType="1"/>
              </p:cNvSpPr>
              <p:nvPr/>
            </p:nvSpPr>
            <p:spPr bwMode="auto">
              <a:xfrm>
                <a:off x="3409"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0" name="Freeform 49">
                <a:extLst>
                  <a:ext uri="{FF2B5EF4-FFF2-40B4-BE49-F238E27FC236}">
                    <a16:creationId xmlns:a16="http://schemas.microsoft.com/office/drawing/2014/main" id="{9AEE3B25-98AB-EC45-8BE7-D22861F0027B}"/>
                  </a:ext>
                </a:extLst>
              </p:cNvPr>
              <p:cNvSpPr>
                <a:spLocks/>
              </p:cNvSpPr>
              <p:nvPr/>
            </p:nvSpPr>
            <p:spPr bwMode="auto">
              <a:xfrm>
                <a:off x="3397" y="1188"/>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1"/>
                    </a:lnTo>
                    <a:lnTo>
                      <a:pt x="36" y="49"/>
                    </a:lnTo>
                    <a:lnTo>
                      <a:pt x="39" y="47"/>
                    </a:lnTo>
                    <a:lnTo>
                      <a:pt x="43" y="43"/>
                    </a:lnTo>
                    <a:lnTo>
                      <a:pt x="46" y="40"/>
                    </a:lnTo>
                    <a:lnTo>
                      <a:pt x="48" y="36"/>
                    </a:lnTo>
                    <a:lnTo>
                      <a:pt x="50" y="31"/>
                    </a:lnTo>
                    <a:lnTo>
                      <a:pt x="50" y="25"/>
                    </a:lnTo>
                    <a:lnTo>
                      <a:pt x="50" y="20"/>
                    </a:lnTo>
                    <a:lnTo>
                      <a:pt x="48" y="16"/>
                    </a:lnTo>
                    <a:lnTo>
                      <a:pt x="46" y="11"/>
                    </a:lnTo>
                    <a:lnTo>
                      <a:pt x="43" y="7"/>
                    </a:lnTo>
                    <a:lnTo>
                      <a:pt x="39" y="4"/>
                    </a:lnTo>
                    <a:lnTo>
                      <a:pt x="36" y="2"/>
                    </a:lnTo>
                    <a:lnTo>
                      <a:pt x="30" y="0"/>
                    </a:lnTo>
                    <a:lnTo>
                      <a:pt x="25" y="0"/>
                    </a:lnTo>
                    <a:lnTo>
                      <a:pt x="19" y="0"/>
                    </a:lnTo>
                    <a:lnTo>
                      <a:pt x="16" y="2"/>
                    </a:lnTo>
                    <a:lnTo>
                      <a:pt x="11" y="4"/>
                    </a:lnTo>
                    <a:lnTo>
                      <a:pt x="7" y="7"/>
                    </a:lnTo>
                    <a:lnTo>
                      <a:pt x="3" y="11"/>
                    </a:lnTo>
                    <a:lnTo>
                      <a:pt x="2" y="16"/>
                    </a:lnTo>
                    <a:lnTo>
                      <a:pt x="0" y="20"/>
                    </a:lnTo>
                    <a:lnTo>
                      <a:pt x="0" y="25"/>
                    </a:lnTo>
                    <a:lnTo>
                      <a:pt x="0" y="31"/>
                    </a:lnTo>
                    <a:lnTo>
                      <a:pt x="2" y="36"/>
                    </a:lnTo>
                    <a:lnTo>
                      <a:pt x="3" y="40"/>
                    </a:lnTo>
                    <a:lnTo>
                      <a:pt x="7" y="43"/>
                    </a:lnTo>
                    <a:lnTo>
                      <a:pt x="11" y="47"/>
                    </a:lnTo>
                    <a:lnTo>
                      <a:pt x="16" y="49"/>
                    </a:lnTo>
                    <a:lnTo>
                      <a:pt x="19" y="51"/>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50">
                <a:extLst>
                  <a:ext uri="{FF2B5EF4-FFF2-40B4-BE49-F238E27FC236}">
                    <a16:creationId xmlns:a16="http://schemas.microsoft.com/office/drawing/2014/main" id="{F3A0A508-B4BD-9445-A373-A642A60E18D2}"/>
                  </a:ext>
                </a:extLst>
              </p:cNvPr>
              <p:cNvSpPr>
                <a:spLocks/>
              </p:cNvSpPr>
              <p:nvPr/>
            </p:nvSpPr>
            <p:spPr bwMode="auto">
              <a:xfrm>
                <a:off x="3400" y="957"/>
                <a:ext cx="1" cy="89"/>
              </a:xfrm>
              <a:custGeom>
                <a:avLst/>
                <a:gdLst>
                  <a:gd name="T0" fmla="*/ 0 w 1"/>
                  <a:gd name="T1" fmla="*/ 5 h 180"/>
                  <a:gd name="T2" fmla="*/ 0 w 1"/>
                  <a:gd name="T3" fmla="*/ 0 h 180"/>
                  <a:gd name="T4" fmla="*/ 0 w 1"/>
                  <a:gd name="T5" fmla="*/ 5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Line 51">
                <a:extLst>
                  <a:ext uri="{FF2B5EF4-FFF2-40B4-BE49-F238E27FC236}">
                    <a16:creationId xmlns:a16="http://schemas.microsoft.com/office/drawing/2014/main" id="{877576B2-DBB4-9B4D-9000-9A6196E97962}"/>
                  </a:ext>
                </a:extLst>
              </p:cNvPr>
              <p:cNvSpPr>
                <a:spLocks noChangeShapeType="1"/>
              </p:cNvSpPr>
              <p:nvPr/>
            </p:nvSpPr>
            <p:spPr bwMode="auto">
              <a:xfrm flipV="1">
                <a:off x="3400" y="957"/>
                <a:ext cx="1" cy="8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3" name="Freeform 52">
                <a:extLst>
                  <a:ext uri="{FF2B5EF4-FFF2-40B4-BE49-F238E27FC236}">
                    <a16:creationId xmlns:a16="http://schemas.microsoft.com/office/drawing/2014/main" id="{9FF1BC37-2D77-8744-95FD-6673562AE8F1}"/>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53">
                <a:extLst>
                  <a:ext uri="{FF2B5EF4-FFF2-40B4-BE49-F238E27FC236}">
                    <a16:creationId xmlns:a16="http://schemas.microsoft.com/office/drawing/2014/main" id="{8097BF02-8B9D-9741-979E-751F0F875660}"/>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54">
                <a:extLst>
                  <a:ext uri="{FF2B5EF4-FFF2-40B4-BE49-F238E27FC236}">
                    <a16:creationId xmlns:a16="http://schemas.microsoft.com/office/drawing/2014/main" id="{F817D0B3-CD63-7541-B1F9-F59FF896F163}"/>
                  </a:ext>
                </a:extLst>
              </p:cNvPr>
              <p:cNvSpPr>
                <a:spLocks/>
              </p:cNvSpPr>
              <p:nvPr/>
            </p:nvSpPr>
            <p:spPr bwMode="auto">
              <a:xfrm>
                <a:off x="3648" y="1098"/>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1" y="101"/>
                    </a:moveTo>
                    <a:lnTo>
                      <a:pt x="60" y="101"/>
                    </a:lnTo>
                    <a:lnTo>
                      <a:pt x="69" y="98"/>
                    </a:lnTo>
                    <a:lnTo>
                      <a:pt x="78" y="92"/>
                    </a:lnTo>
                    <a:lnTo>
                      <a:pt x="86" y="87"/>
                    </a:lnTo>
                    <a:lnTo>
                      <a:pt x="93" y="80"/>
                    </a:lnTo>
                    <a:lnTo>
                      <a:pt x="96" y="71"/>
                    </a:lnTo>
                    <a:lnTo>
                      <a:pt x="100" y="62"/>
                    </a:lnTo>
                    <a:lnTo>
                      <a:pt x="100" y="51"/>
                    </a:lnTo>
                    <a:lnTo>
                      <a:pt x="100" y="42"/>
                    </a:lnTo>
                    <a:lnTo>
                      <a:pt x="96" y="31"/>
                    </a:lnTo>
                    <a:lnTo>
                      <a:pt x="93" y="24"/>
                    </a:lnTo>
                    <a:lnTo>
                      <a:pt x="86" y="15"/>
                    </a:lnTo>
                    <a:lnTo>
                      <a:pt x="78" y="9"/>
                    </a:lnTo>
                    <a:lnTo>
                      <a:pt x="69" y="4"/>
                    </a:lnTo>
                    <a:lnTo>
                      <a:pt x="60" y="2"/>
                    </a:lnTo>
                    <a:lnTo>
                      <a:pt x="51" y="0"/>
                    </a:lnTo>
                    <a:lnTo>
                      <a:pt x="41" y="2"/>
                    </a:lnTo>
                    <a:lnTo>
                      <a:pt x="32" y="4"/>
                    </a:lnTo>
                    <a:lnTo>
                      <a:pt x="23" y="9"/>
                    </a:lnTo>
                    <a:lnTo>
                      <a:pt x="16" y="15"/>
                    </a:lnTo>
                    <a:lnTo>
                      <a:pt x="8" y="24"/>
                    </a:lnTo>
                    <a:lnTo>
                      <a:pt x="5" y="31"/>
                    </a:lnTo>
                    <a:lnTo>
                      <a:pt x="1" y="42"/>
                    </a:lnTo>
                    <a:lnTo>
                      <a:pt x="0" y="51"/>
                    </a:lnTo>
                    <a:lnTo>
                      <a:pt x="1" y="62"/>
                    </a:lnTo>
                    <a:lnTo>
                      <a:pt x="5" y="71"/>
                    </a:lnTo>
                    <a:lnTo>
                      <a:pt x="8" y="80"/>
                    </a:lnTo>
                    <a:lnTo>
                      <a:pt x="16" y="87"/>
                    </a:lnTo>
                    <a:lnTo>
                      <a:pt x="23" y="92"/>
                    </a:lnTo>
                    <a:lnTo>
                      <a:pt x="32" y="98"/>
                    </a:lnTo>
                    <a:lnTo>
                      <a:pt x="41" y="101"/>
                    </a:lnTo>
                    <a:lnTo>
                      <a:pt x="51"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55">
                <a:extLst>
                  <a:ext uri="{FF2B5EF4-FFF2-40B4-BE49-F238E27FC236}">
                    <a16:creationId xmlns:a16="http://schemas.microsoft.com/office/drawing/2014/main" id="{7414ECE8-BA87-A347-BF9B-DA4DCC976762}"/>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5"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56">
                <a:extLst>
                  <a:ext uri="{FF2B5EF4-FFF2-40B4-BE49-F238E27FC236}">
                    <a16:creationId xmlns:a16="http://schemas.microsoft.com/office/drawing/2014/main" id="{800D5F23-EB59-C541-BCD0-6B85E2BAB0D9}"/>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5"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57">
                <a:extLst>
                  <a:ext uri="{FF2B5EF4-FFF2-40B4-BE49-F238E27FC236}">
                    <a16:creationId xmlns:a16="http://schemas.microsoft.com/office/drawing/2014/main" id="{626C7543-0BB4-014E-830A-19FBE5D065A1}"/>
                  </a:ext>
                </a:extLst>
              </p:cNvPr>
              <p:cNvSpPr>
                <a:spLocks/>
              </p:cNvSpPr>
              <p:nvPr/>
            </p:nvSpPr>
            <p:spPr bwMode="auto">
              <a:xfrm>
                <a:off x="3618" y="1046"/>
                <a:ext cx="151" cy="63"/>
              </a:xfrm>
              <a:custGeom>
                <a:avLst/>
                <a:gdLst>
                  <a:gd name="T0" fmla="*/ 2 w 302"/>
                  <a:gd name="T1" fmla="*/ 4 h 126"/>
                  <a:gd name="T2" fmla="*/ 0 w 302"/>
                  <a:gd name="T3" fmla="*/ 4 h 126"/>
                  <a:gd name="T4" fmla="*/ 0 w 302"/>
                  <a:gd name="T5" fmla="*/ 0 h 126"/>
                  <a:gd name="T6" fmla="*/ 7 w 302"/>
                  <a:gd name="T7" fmla="*/ 0 h 126"/>
                  <a:gd name="T8" fmla="*/ 7 w 302"/>
                  <a:gd name="T9" fmla="*/ 4 h 126"/>
                  <a:gd name="T10" fmla="*/ 9 w 302"/>
                  <a:gd name="T11" fmla="*/ 4 h 126"/>
                  <a:gd name="T12" fmla="*/ 0 60000 65536"/>
                  <a:gd name="T13" fmla="*/ 0 60000 65536"/>
                  <a:gd name="T14" fmla="*/ 0 60000 65536"/>
                  <a:gd name="T15" fmla="*/ 0 60000 65536"/>
                  <a:gd name="T16" fmla="*/ 0 60000 65536"/>
                  <a:gd name="T17" fmla="*/ 0 60000 65536"/>
                  <a:gd name="T18" fmla="*/ 0 w 302"/>
                  <a:gd name="T19" fmla="*/ 0 h 126"/>
                  <a:gd name="T20" fmla="*/ 302 w 302"/>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302" h="126">
                    <a:moveTo>
                      <a:pt x="69" y="126"/>
                    </a:moveTo>
                    <a:lnTo>
                      <a:pt x="0" y="126"/>
                    </a:lnTo>
                    <a:lnTo>
                      <a:pt x="0" y="0"/>
                    </a:lnTo>
                    <a:lnTo>
                      <a:pt x="234" y="0"/>
                    </a:lnTo>
                    <a:lnTo>
                      <a:pt x="234" y="126"/>
                    </a:lnTo>
                    <a:lnTo>
                      <a:pt x="302" y="12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58">
                <a:extLst>
                  <a:ext uri="{FF2B5EF4-FFF2-40B4-BE49-F238E27FC236}">
                    <a16:creationId xmlns:a16="http://schemas.microsoft.com/office/drawing/2014/main" id="{A2F125AD-17BC-8948-9A70-52A5FFE7C0C1}"/>
                  </a:ext>
                </a:extLst>
              </p:cNvPr>
              <p:cNvSpPr>
                <a:spLocks/>
              </p:cNvSpPr>
              <p:nvPr/>
            </p:nvSpPr>
            <p:spPr bwMode="auto">
              <a:xfrm>
                <a:off x="3764"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61" y="99"/>
                    </a:lnTo>
                    <a:lnTo>
                      <a:pt x="70" y="96"/>
                    </a:lnTo>
                    <a:lnTo>
                      <a:pt x="79" y="92"/>
                    </a:lnTo>
                    <a:lnTo>
                      <a:pt x="86" y="85"/>
                    </a:lnTo>
                    <a:lnTo>
                      <a:pt x="93" y="78"/>
                    </a:lnTo>
                    <a:lnTo>
                      <a:pt x="96" y="70"/>
                    </a:lnTo>
                    <a:lnTo>
                      <a:pt x="100" y="60"/>
                    </a:lnTo>
                    <a:lnTo>
                      <a:pt x="100" y="51"/>
                    </a:lnTo>
                    <a:lnTo>
                      <a:pt x="100" y="40"/>
                    </a:lnTo>
                    <a:lnTo>
                      <a:pt x="96" y="31"/>
                    </a:lnTo>
                    <a:lnTo>
                      <a:pt x="93" y="22"/>
                    </a:lnTo>
                    <a:lnTo>
                      <a:pt x="86" y="15"/>
                    </a:lnTo>
                    <a:lnTo>
                      <a:pt x="79" y="7"/>
                    </a:lnTo>
                    <a:lnTo>
                      <a:pt x="70" y="4"/>
                    </a:lnTo>
                    <a:lnTo>
                      <a:pt x="61" y="0"/>
                    </a:lnTo>
                    <a:lnTo>
                      <a:pt x="50" y="0"/>
                    </a:lnTo>
                    <a:lnTo>
                      <a:pt x="41" y="0"/>
                    </a:lnTo>
                    <a:lnTo>
                      <a:pt x="30" y="4"/>
                    </a:lnTo>
                    <a:lnTo>
                      <a:pt x="23" y="7"/>
                    </a:lnTo>
                    <a:lnTo>
                      <a:pt x="14" y="15"/>
                    </a:lnTo>
                    <a:lnTo>
                      <a:pt x="9" y="22"/>
                    </a:lnTo>
                    <a:lnTo>
                      <a:pt x="3" y="31"/>
                    </a:lnTo>
                    <a:lnTo>
                      <a:pt x="1" y="40"/>
                    </a:lnTo>
                    <a:lnTo>
                      <a:pt x="0" y="51"/>
                    </a:lnTo>
                    <a:lnTo>
                      <a:pt x="1" y="60"/>
                    </a:lnTo>
                    <a:lnTo>
                      <a:pt x="3" y="70"/>
                    </a:lnTo>
                    <a:lnTo>
                      <a:pt x="9" y="78"/>
                    </a:lnTo>
                    <a:lnTo>
                      <a:pt x="14" y="85"/>
                    </a:lnTo>
                    <a:lnTo>
                      <a:pt x="23" y="92"/>
                    </a:lnTo>
                    <a:lnTo>
                      <a:pt x="30" y="96"/>
                    </a:lnTo>
                    <a:lnTo>
                      <a:pt x="41"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59">
                <a:extLst>
                  <a:ext uri="{FF2B5EF4-FFF2-40B4-BE49-F238E27FC236}">
                    <a16:creationId xmlns:a16="http://schemas.microsoft.com/office/drawing/2014/main" id="{9F54E1DD-6B83-304A-9C31-766A023F0DFF}"/>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4"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60">
                <a:extLst>
                  <a:ext uri="{FF2B5EF4-FFF2-40B4-BE49-F238E27FC236}">
                    <a16:creationId xmlns:a16="http://schemas.microsoft.com/office/drawing/2014/main" id="{25F82C32-C5BA-874C-9EAD-96155C0025C5}"/>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4"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61">
                <a:extLst>
                  <a:ext uri="{FF2B5EF4-FFF2-40B4-BE49-F238E27FC236}">
                    <a16:creationId xmlns:a16="http://schemas.microsoft.com/office/drawing/2014/main" id="{CA60DE6E-D952-0746-90ED-0C5E94DC508B}"/>
                  </a:ext>
                </a:extLst>
              </p:cNvPr>
              <p:cNvSpPr>
                <a:spLocks/>
              </p:cNvSpPr>
              <p:nvPr/>
            </p:nvSpPr>
            <p:spPr bwMode="auto">
              <a:xfrm>
                <a:off x="3618" y="1138"/>
                <a:ext cx="151" cy="60"/>
              </a:xfrm>
              <a:custGeom>
                <a:avLst/>
                <a:gdLst>
                  <a:gd name="T0" fmla="*/ 2 w 302"/>
                  <a:gd name="T1" fmla="*/ 0 h 121"/>
                  <a:gd name="T2" fmla="*/ 0 w 302"/>
                  <a:gd name="T3" fmla="*/ 0 h 121"/>
                  <a:gd name="T4" fmla="*/ 0 w 302"/>
                  <a:gd name="T5" fmla="*/ 3 h 121"/>
                  <a:gd name="T6" fmla="*/ 7 w 302"/>
                  <a:gd name="T7" fmla="*/ 3 h 121"/>
                  <a:gd name="T8" fmla="*/ 7 w 302"/>
                  <a:gd name="T9" fmla="*/ 0 h 121"/>
                  <a:gd name="T10" fmla="*/ 9 w 302"/>
                  <a:gd name="T11" fmla="*/ 0 h 121"/>
                  <a:gd name="T12" fmla="*/ 0 60000 65536"/>
                  <a:gd name="T13" fmla="*/ 0 60000 65536"/>
                  <a:gd name="T14" fmla="*/ 0 60000 65536"/>
                  <a:gd name="T15" fmla="*/ 0 60000 65536"/>
                  <a:gd name="T16" fmla="*/ 0 60000 65536"/>
                  <a:gd name="T17" fmla="*/ 0 60000 65536"/>
                  <a:gd name="T18" fmla="*/ 0 w 302"/>
                  <a:gd name="T19" fmla="*/ 0 h 121"/>
                  <a:gd name="T20" fmla="*/ 302 w 302"/>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2" h="121">
                    <a:moveTo>
                      <a:pt x="69" y="0"/>
                    </a:moveTo>
                    <a:lnTo>
                      <a:pt x="0" y="0"/>
                    </a:lnTo>
                    <a:lnTo>
                      <a:pt x="0" y="121"/>
                    </a:lnTo>
                    <a:lnTo>
                      <a:pt x="234" y="121"/>
                    </a:lnTo>
                    <a:lnTo>
                      <a:pt x="234" y="0"/>
                    </a:lnTo>
                    <a:lnTo>
                      <a:pt x="302"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3" name="Freeform 62">
                <a:extLst>
                  <a:ext uri="{FF2B5EF4-FFF2-40B4-BE49-F238E27FC236}">
                    <a16:creationId xmlns:a16="http://schemas.microsoft.com/office/drawing/2014/main" id="{D9105A87-273D-514F-8CC7-00353C55AD22}"/>
                  </a:ext>
                </a:extLst>
              </p:cNvPr>
              <p:cNvSpPr>
                <a:spLocks/>
              </p:cNvSpPr>
              <p:nvPr/>
            </p:nvSpPr>
            <p:spPr bwMode="auto">
              <a:xfrm>
                <a:off x="3678"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4" name="Line 63">
                <a:extLst>
                  <a:ext uri="{FF2B5EF4-FFF2-40B4-BE49-F238E27FC236}">
                    <a16:creationId xmlns:a16="http://schemas.microsoft.com/office/drawing/2014/main" id="{380997B8-E6BC-2F4C-9FE6-BB75C0830743}"/>
                  </a:ext>
                </a:extLst>
              </p:cNvPr>
              <p:cNvSpPr>
                <a:spLocks noChangeShapeType="1"/>
              </p:cNvSpPr>
              <p:nvPr/>
            </p:nvSpPr>
            <p:spPr bwMode="auto">
              <a:xfrm>
                <a:off x="3678"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5" name="Freeform 64">
                <a:extLst>
                  <a:ext uri="{FF2B5EF4-FFF2-40B4-BE49-F238E27FC236}">
                    <a16:creationId xmlns:a16="http://schemas.microsoft.com/office/drawing/2014/main" id="{581DB0E0-BA51-7847-B990-5873F4650D83}"/>
                  </a:ext>
                </a:extLst>
              </p:cNvPr>
              <p:cNvSpPr>
                <a:spLocks/>
              </p:cNvSpPr>
              <p:nvPr/>
            </p:nvSpPr>
            <p:spPr bwMode="auto">
              <a:xfrm>
                <a:off x="3666" y="1252"/>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5"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5"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6" name="Freeform 65">
                <a:extLst>
                  <a:ext uri="{FF2B5EF4-FFF2-40B4-BE49-F238E27FC236}">
                    <a16:creationId xmlns:a16="http://schemas.microsoft.com/office/drawing/2014/main" id="{2EA224E5-AF47-924D-8C91-4CBE699B1EED}"/>
                  </a:ext>
                </a:extLst>
              </p:cNvPr>
              <p:cNvSpPr>
                <a:spLocks/>
              </p:cNvSpPr>
              <p:nvPr/>
            </p:nvSpPr>
            <p:spPr bwMode="auto">
              <a:xfrm>
                <a:off x="3663" y="1187"/>
                <a:ext cx="26" cy="26"/>
              </a:xfrm>
              <a:custGeom>
                <a:avLst/>
                <a:gdLst>
                  <a:gd name="T0" fmla="*/ 1 w 52"/>
                  <a:gd name="T1" fmla="*/ 1 h 53"/>
                  <a:gd name="T2" fmla="*/ 1 w 52"/>
                  <a:gd name="T3" fmla="*/ 1 h 53"/>
                  <a:gd name="T4" fmla="*/ 2 w 52"/>
                  <a:gd name="T5" fmla="*/ 1 h 53"/>
                  <a:gd name="T6" fmla="*/ 2 w 52"/>
                  <a:gd name="T7" fmla="*/ 1 h 53"/>
                  <a:gd name="T8" fmla="*/ 2 w 52"/>
                  <a:gd name="T9" fmla="*/ 1 h 53"/>
                  <a:gd name="T10" fmla="*/ 2 w 52"/>
                  <a:gd name="T11" fmla="*/ 1 h 53"/>
                  <a:gd name="T12" fmla="*/ 2 w 52"/>
                  <a:gd name="T13" fmla="*/ 1 h 53"/>
                  <a:gd name="T14" fmla="*/ 2 w 52"/>
                  <a:gd name="T15" fmla="*/ 0 h 53"/>
                  <a:gd name="T16" fmla="*/ 2 w 52"/>
                  <a:gd name="T17" fmla="*/ 0 h 53"/>
                  <a:gd name="T18" fmla="*/ 2 w 52"/>
                  <a:gd name="T19" fmla="*/ 0 h 53"/>
                  <a:gd name="T20" fmla="*/ 2 w 52"/>
                  <a:gd name="T21" fmla="*/ 0 h 53"/>
                  <a:gd name="T22" fmla="*/ 2 w 52"/>
                  <a:gd name="T23" fmla="*/ 0 h 53"/>
                  <a:gd name="T24" fmla="*/ 2 w 52"/>
                  <a:gd name="T25" fmla="*/ 0 h 53"/>
                  <a:gd name="T26" fmla="*/ 2 w 52"/>
                  <a:gd name="T27" fmla="*/ 0 h 53"/>
                  <a:gd name="T28" fmla="*/ 2 w 52"/>
                  <a:gd name="T29" fmla="*/ 0 h 53"/>
                  <a:gd name="T30" fmla="*/ 1 w 52"/>
                  <a:gd name="T31" fmla="*/ 0 h 53"/>
                  <a:gd name="T32" fmla="*/ 1 w 52"/>
                  <a:gd name="T33" fmla="*/ 0 h 53"/>
                  <a:gd name="T34" fmla="*/ 1 w 52"/>
                  <a:gd name="T35" fmla="*/ 0 h 53"/>
                  <a:gd name="T36" fmla="*/ 1 w 52"/>
                  <a:gd name="T37" fmla="*/ 0 h 53"/>
                  <a:gd name="T38" fmla="*/ 1 w 52"/>
                  <a:gd name="T39" fmla="*/ 0 h 53"/>
                  <a:gd name="T40" fmla="*/ 1 w 52"/>
                  <a:gd name="T41" fmla="*/ 0 h 53"/>
                  <a:gd name="T42" fmla="*/ 1 w 52"/>
                  <a:gd name="T43" fmla="*/ 0 h 53"/>
                  <a:gd name="T44" fmla="*/ 1 w 52"/>
                  <a:gd name="T45" fmla="*/ 0 h 53"/>
                  <a:gd name="T46" fmla="*/ 0 w 52"/>
                  <a:gd name="T47" fmla="*/ 0 h 53"/>
                  <a:gd name="T48" fmla="*/ 0 w 52"/>
                  <a:gd name="T49" fmla="*/ 0 h 53"/>
                  <a:gd name="T50" fmla="*/ 0 w 52"/>
                  <a:gd name="T51" fmla="*/ 0 h 53"/>
                  <a:gd name="T52" fmla="*/ 1 w 52"/>
                  <a:gd name="T53" fmla="*/ 1 h 53"/>
                  <a:gd name="T54" fmla="*/ 1 w 52"/>
                  <a:gd name="T55" fmla="*/ 1 h 53"/>
                  <a:gd name="T56" fmla="*/ 1 w 52"/>
                  <a:gd name="T57" fmla="*/ 1 h 53"/>
                  <a:gd name="T58" fmla="*/ 1 w 52"/>
                  <a:gd name="T59" fmla="*/ 1 h 53"/>
                  <a:gd name="T60" fmla="*/ 1 w 52"/>
                  <a:gd name="T61" fmla="*/ 1 h 53"/>
                  <a:gd name="T62" fmla="*/ 1 w 52"/>
                  <a:gd name="T63" fmla="*/ 1 h 53"/>
                  <a:gd name="T64" fmla="*/ 1 w 52"/>
                  <a:gd name="T65" fmla="*/ 1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3"/>
                  <a:gd name="T101" fmla="*/ 52 w 52"/>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3">
                    <a:moveTo>
                      <a:pt x="25" y="53"/>
                    </a:moveTo>
                    <a:lnTo>
                      <a:pt x="30" y="51"/>
                    </a:lnTo>
                    <a:lnTo>
                      <a:pt x="36" y="51"/>
                    </a:lnTo>
                    <a:lnTo>
                      <a:pt x="39" y="47"/>
                    </a:lnTo>
                    <a:lnTo>
                      <a:pt x="43" y="44"/>
                    </a:lnTo>
                    <a:lnTo>
                      <a:pt x="47" y="40"/>
                    </a:lnTo>
                    <a:lnTo>
                      <a:pt x="48" y="36"/>
                    </a:lnTo>
                    <a:lnTo>
                      <a:pt x="50" y="31"/>
                    </a:lnTo>
                    <a:lnTo>
                      <a:pt x="52" y="26"/>
                    </a:lnTo>
                    <a:lnTo>
                      <a:pt x="50" y="20"/>
                    </a:lnTo>
                    <a:lnTo>
                      <a:pt x="48" y="17"/>
                    </a:lnTo>
                    <a:lnTo>
                      <a:pt x="47" y="11"/>
                    </a:lnTo>
                    <a:lnTo>
                      <a:pt x="43" y="8"/>
                    </a:lnTo>
                    <a:lnTo>
                      <a:pt x="39" y="6"/>
                    </a:lnTo>
                    <a:lnTo>
                      <a:pt x="36" y="2"/>
                    </a:lnTo>
                    <a:lnTo>
                      <a:pt x="30" y="0"/>
                    </a:lnTo>
                    <a:lnTo>
                      <a:pt x="25" y="0"/>
                    </a:lnTo>
                    <a:lnTo>
                      <a:pt x="20" y="0"/>
                    </a:lnTo>
                    <a:lnTo>
                      <a:pt x="16" y="2"/>
                    </a:lnTo>
                    <a:lnTo>
                      <a:pt x="11" y="6"/>
                    </a:lnTo>
                    <a:lnTo>
                      <a:pt x="7" y="8"/>
                    </a:lnTo>
                    <a:lnTo>
                      <a:pt x="5" y="11"/>
                    </a:lnTo>
                    <a:lnTo>
                      <a:pt x="2" y="17"/>
                    </a:lnTo>
                    <a:lnTo>
                      <a:pt x="0" y="20"/>
                    </a:lnTo>
                    <a:lnTo>
                      <a:pt x="0" y="26"/>
                    </a:lnTo>
                    <a:lnTo>
                      <a:pt x="0" y="31"/>
                    </a:lnTo>
                    <a:lnTo>
                      <a:pt x="2" y="36"/>
                    </a:lnTo>
                    <a:lnTo>
                      <a:pt x="5" y="40"/>
                    </a:lnTo>
                    <a:lnTo>
                      <a:pt x="7" y="44"/>
                    </a:lnTo>
                    <a:lnTo>
                      <a:pt x="11" y="47"/>
                    </a:lnTo>
                    <a:lnTo>
                      <a:pt x="16" y="51"/>
                    </a:lnTo>
                    <a:lnTo>
                      <a:pt x="20" y="51"/>
                    </a:lnTo>
                    <a:lnTo>
                      <a:pt x="25" y="53"/>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7" name="Freeform 66">
                <a:extLst>
                  <a:ext uri="{FF2B5EF4-FFF2-40B4-BE49-F238E27FC236}">
                    <a16:creationId xmlns:a16="http://schemas.microsoft.com/office/drawing/2014/main" id="{64666D95-6DBE-C84B-8210-4E01BD7FF8CC}"/>
                  </a:ext>
                </a:extLst>
              </p:cNvPr>
              <p:cNvSpPr>
                <a:spLocks/>
              </p:cNvSpPr>
              <p:nvPr/>
            </p:nvSpPr>
            <p:spPr bwMode="auto">
              <a:xfrm>
                <a:off x="3483" y="937"/>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6"/>
                    </a:lnTo>
                    <a:lnTo>
                      <a:pt x="43" y="45"/>
                    </a:lnTo>
                    <a:lnTo>
                      <a:pt x="46" y="39"/>
                    </a:lnTo>
                    <a:lnTo>
                      <a:pt x="48" y="36"/>
                    </a:lnTo>
                    <a:lnTo>
                      <a:pt x="50" y="30"/>
                    </a:lnTo>
                    <a:lnTo>
                      <a:pt x="50" y="27"/>
                    </a:lnTo>
                    <a:lnTo>
                      <a:pt x="50" y="21"/>
                    </a:lnTo>
                    <a:lnTo>
                      <a:pt x="48" y="16"/>
                    </a:lnTo>
                    <a:lnTo>
                      <a:pt x="46" y="12"/>
                    </a:lnTo>
                    <a:lnTo>
                      <a:pt x="43" y="7"/>
                    </a:lnTo>
                    <a:lnTo>
                      <a:pt x="39" y="5"/>
                    </a:lnTo>
                    <a:lnTo>
                      <a:pt x="34" y="1"/>
                    </a:lnTo>
                    <a:lnTo>
                      <a:pt x="30" y="0"/>
                    </a:lnTo>
                    <a:lnTo>
                      <a:pt x="25" y="0"/>
                    </a:lnTo>
                    <a:lnTo>
                      <a:pt x="19" y="0"/>
                    </a:lnTo>
                    <a:lnTo>
                      <a:pt x="14" y="1"/>
                    </a:lnTo>
                    <a:lnTo>
                      <a:pt x="11" y="5"/>
                    </a:lnTo>
                    <a:lnTo>
                      <a:pt x="7" y="7"/>
                    </a:lnTo>
                    <a:lnTo>
                      <a:pt x="3" y="12"/>
                    </a:lnTo>
                    <a:lnTo>
                      <a:pt x="2" y="16"/>
                    </a:lnTo>
                    <a:lnTo>
                      <a:pt x="0" y="21"/>
                    </a:lnTo>
                    <a:lnTo>
                      <a:pt x="0" y="27"/>
                    </a:lnTo>
                    <a:lnTo>
                      <a:pt x="0" y="30"/>
                    </a:lnTo>
                    <a:lnTo>
                      <a:pt x="2" y="36"/>
                    </a:lnTo>
                    <a:lnTo>
                      <a:pt x="3" y="39"/>
                    </a:lnTo>
                    <a:lnTo>
                      <a:pt x="7" y="45"/>
                    </a:lnTo>
                    <a:lnTo>
                      <a:pt x="11" y="46"/>
                    </a:lnTo>
                    <a:lnTo>
                      <a:pt x="14" y="50"/>
                    </a:lnTo>
                    <a:lnTo>
                      <a:pt x="19"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8" name="Freeform 67">
                <a:extLst>
                  <a:ext uri="{FF2B5EF4-FFF2-40B4-BE49-F238E27FC236}">
                    <a16:creationId xmlns:a16="http://schemas.microsoft.com/office/drawing/2014/main" id="{1A484063-A4A0-9941-B8E1-206EE33403F5}"/>
                  </a:ext>
                </a:extLst>
              </p:cNvPr>
              <p:cNvSpPr>
                <a:spLocks/>
              </p:cNvSpPr>
              <p:nvPr/>
            </p:nvSpPr>
            <p:spPr bwMode="auto">
              <a:xfrm>
                <a:off x="3665" y="1031"/>
                <a:ext cx="26" cy="25"/>
              </a:xfrm>
              <a:custGeom>
                <a:avLst/>
                <a:gdLst>
                  <a:gd name="T0" fmla="*/ 1 w 52"/>
                  <a:gd name="T1" fmla="*/ 1 h 51"/>
                  <a:gd name="T2" fmla="*/ 1 w 52"/>
                  <a:gd name="T3" fmla="*/ 1 h 51"/>
                  <a:gd name="T4" fmla="*/ 2 w 52"/>
                  <a:gd name="T5" fmla="*/ 1 h 51"/>
                  <a:gd name="T6" fmla="*/ 2 w 52"/>
                  <a:gd name="T7" fmla="*/ 1 h 51"/>
                  <a:gd name="T8" fmla="*/ 2 w 52"/>
                  <a:gd name="T9" fmla="*/ 1 h 51"/>
                  <a:gd name="T10" fmla="*/ 2 w 52"/>
                  <a:gd name="T11" fmla="*/ 1 h 51"/>
                  <a:gd name="T12" fmla="*/ 2 w 52"/>
                  <a:gd name="T13" fmla="*/ 1 h 51"/>
                  <a:gd name="T14" fmla="*/ 2 w 52"/>
                  <a:gd name="T15" fmla="*/ 0 h 51"/>
                  <a:gd name="T16" fmla="*/ 2 w 52"/>
                  <a:gd name="T17" fmla="*/ 0 h 51"/>
                  <a:gd name="T18" fmla="*/ 2 w 52"/>
                  <a:gd name="T19" fmla="*/ 0 h 51"/>
                  <a:gd name="T20" fmla="*/ 2 w 52"/>
                  <a:gd name="T21" fmla="*/ 0 h 51"/>
                  <a:gd name="T22" fmla="*/ 2 w 52"/>
                  <a:gd name="T23" fmla="*/ 0 h 51"/>
                  <a:gd name="T24" fmla="*/ 2 w 52"/>
                  <a:gd name="T25" fmla="*/ 0 h 51"/>
                  <a:gd name="T26" fmla="*/ 2 w 52"/>
                  <a:gd name="T27" fmla="*/ 0 h 51"/>
                  <a:gd name="T28" fmla="*/ 2 w 52"/>
                  <a:gd name="T29" fmla="*/ 0 h 51"/>
                  <a:gd name="T30" fmla="*/ 1 w 52"/>
                  <a:gd name="T31" fmla="*/ 0 h 51"/>
                  <a:gd name="T32" fmla="*/ 1 w 52"/>
                  <a:gd name="T33" fmla="*/ 0 h 51"/>
                  <a:gd name="T34" fmla="*/ 1 w 52"/>
                  <a:gd name="T35" fmla="*/ 0 h 51"/>
                  <a:gd name="T36" fmla="*/ 1 w 52"/>
                  <a:gd name="T37" fmla="*/ 0 h 51"/>
                  <a:gd name="T38" fmla="*/ 1 w 52"/>
                  <a:gd name="T39" fmla="*/ 0 h 51"/>
                  <a:gd name="T40" fmla="*/ 1 w 52"/>
                  <a:gd name="T41" fmla="*/ 0 h 51"/>
                  <a:gd name="T42" fmla="*/ 1 w 52"/>
                  <a:gd name="T43" fmla="*/ 0 h 51"/>
                  <a:gd name="T44" fmla="*/ 1 w 52"/>
                  <a:gd name="T45" fmla="*/ 0 h 51"/>
                  <a:gd name="T46" fmla="*/ 0 w 52"/>
                  <a:gd name="T47" fmla="*/ 0 h 51"/>
                  <a:gd name="T48" fmla="*/ 0 w 52"/>
                  <a:gd name="T49" fmla="*/ 0 h 51"/>
                  <a:gd name="T50" fmla="*/ 0 w 52"/>
                  <a:gd name="T51" fmla="*/ 0 h 51"/>
                  <a:gd name="T52" fmla="*/ 1 w 52"/>
                  <a:gd name="T53" fmla="*/ 1 h 51"/>
                  <a:gd name="T54" fmla="*/ 1 w 52"/>
                  <a:gd name="T55" fmla="*/ 1 h 51"/>
                  <a:gd name="T56" fmla="*/ 1 w 52"/>
                  <a:gd name="T57" fmla="*/ 1 h 51"/>
                  <a:gd name="T58" fmla="*/ 1 w 52"/>
                  <a:gd name="T59" fmla="*/ 1 h 51"/>
                  <a:gd name="T60" fmla="*/ 1 w 52"/>
                  <a:gd name="T61" fmla="*/ 1 h 51"/>
                  <a:gd name="T62" fmla="*/ 1 w 52"/>
                  <a:gd name="T63" fmla="*/ 1 h 51"/>
                  <a:gd name="T64" fmla="*/ 1 w 52"/>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1"/>
                  <a:gd name="T101" fmla="*/ 52 w 52"/>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1">
                    <a:moveTo>
                      <a:pt x="25" y="51"/>
                    </a:moveTo>
                    <a:lnTo>
                      <a:pt x="30" y="49"/>
                    </a:lnTo>
                    <a:lnTo>
                      <a:pt x="35" y="49"/>
                    </a:lnTo>
                    <a:lnTo>
                      <a:pt x="39" y="45"/>
                    </a:lnTo>
                    <a:lnTo>
                      <a:pt x="43" y="44"/>
                    </a:lnTo>
                    <a:lnTo>
                      <a:pt x="46" y="40"/>
                    </a:lnTo>
                    <a:lnTo>
                      <a:pt x="50" y="35"/>
                    </a:lnTo>
                    <a:lnTo>
                      <a:pt x="50" y="31"/>
                    </a:lnTo>
                    <a:lnTo>
                      <a:pt x="52" y="26"/>
                    </a:lnTo>
                    <a:lnTo>
                      <a:pt x="50" y="20"/>
                    </a:lnTo>
                    <a:lnTo>
                      <a:pt x="50" y="15"/>
                    </a:lnTo>
                    <a:lnTo>
                      <a:pt x="46" y="11"/>
                    </a:lnTo>
                    <a:lnTo>
                      <a:pt x="43" y="8"/>
                    </a:lnTo>
                    <a:lnTo>
                      <a:pt x="39" y="4"/>
                    </a:lnTo>
                    <a:lnTo>
                      <a:pt x="35" y="2"/>
                    </a:lnTo>
                    <a:lnTo>
                      <a:pt x="30" y="0"/>
                    </a:lnTo>
                    <a:lnTo>
                      <a:pt x="25" y="0"/>
                    </a:lnTo>
                    <a:lnTo>
                      <a:pt x="19" y="0"/>
                    </a:lnTo>
                    <a:lnTo>
                      <a:pt x="16" y="2"/>
                    </a:lnTo>
                    <a:lnTo>
                      <a:pt x="10" y="4"/>
                    </a:lnTo>
                    <a:lnTo>
                      <a:pt x="7" y="8"/>
                    </a:lnTo>
                    <a:lnTo>
                      <a:pt x="5" y="11"/>
                    </a:lnTo>
                    <a:lnTo>
                      <a:pt x="1" y="15"/>
                    </a:lnTo>
                    <a:lnTo>
                      <a:pt x="0" y="20"/>
                    </a:lnTo>
                    <a:lnTo>
                      <a:pt x="0" y="26"/>
                    </a:lnTo>
                    <a:lnTo>
                      <a:pt x="0" y="31"/>
                    </a:lnTo>
                    <a:lnTo>
                      <a:pt x="1" y="35"/>
                    </a:lnTo>
                    <a:lnTo>
                      <a:pt x="5" y="40"/>
                    </a:lnTo>
                    <a:lnTo>
                      <a:pt x="7" y="44"/>
                    </a:lnTo>
                    <a:lnTo>
                      <a:pt x="10" y="45"/>
                    </a:lnTo>
                    <a:lnTo>
                      <a:pt x="16" y="49"/>
                    </a:lnTo>
                    <a:lnTo>
                      <a:pt x="19" y="49"/>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9" name="Rectangle 68">
                <a:extLst>
                  <a:ext uri="{FF2B5EF4-FFF2-40B4-BE49-F238E27FC236}">
                    <a16:creationId xmlns:a16="http://schemas.microsoft.com/office/drawing/2014/main" id="{496CF67D-9B16-244F-8DF9-3D14AE9BE781}"/>
                  </a:ext>
                </a:extLst>
              </p:cNvPr>
              <p:cNvSpPr>
                <a:spLocks noChangeArrowheads="1"/>
              </p:cNvSpPr>
              <p:nvPr/>
            </p:nvSpPr>
            <p:spPr bwMode="auto">
              <a:xfrm>
                <a:off x="3538" y="673"/>
                <a:ext cx="134" cy="5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0" name="Freeform 69">
                <a:extLst>
                  <a:ext uri="{FF2B5EF4-FFF2-40B4-BE49-F238E27FC236}">
                    <a16:creationId xmlns:a16="http://schemas.microsoft.com/office/drawing/2014/main" id="{5B63BD86-27A4-1048-8796-C5033E9FA9F9}"/>
                  </a:ext>
                </a:extLst>
              </p:cNvPr>
              <p:cNvSpPr>
                <a:spLocks/>
              </p:cNvSpPr>
              <p:nvPr/>
            </p:nvSpPr>
            <p:spPr bwMode="auto">
              <a:xfrm>
                <a:off x="3551" y="688"/>
                <a:ext cx="105" cy="24"/>
              </a:xfrm>
              <a:custGeom>
                <a:avLst/>
                <a:gdLst>
                  <a:gd name="T0" fmla="*/ 0 w 212"/>
                  <a:gd name="T1" fmla="*/ 2 h 48"/>
                  <a:gd name="T2" fmla="*/ 1 w 212"/>
                  <a:gd name="T3" fmla="*/ 2 h 48"/>
                  <a:gd name="T4" fmla="*/ 1 w 212"/>
                  <a:gd name="T5" fmla="*/ 0 h 48"/>
                  <a:gd name="T6" fmla="*/ 2 w 212"/>
                  <a:gd name="T7" fmla="*/ 0 h 48"/>
                  <a:gd name="T8" fmla="*/ 2 w 212"/>
                  <a:gd name="T9" fmla="*/ 2 h 48"/>
                  <a:gd name="T10" fmla="*/ 3 w 212"/>
                  <a:gd name="T11" fmla="*/ 2 h 48"/>
                  <a:gd name="T12" fmla="*/ 3 w 212"/>
                  <a:gd name="T13" fmla="*/ 0 h 48"/>
                  <a:gd name="T14" fmla="*/ 5 w 212"/>
                  <a:gd name="T15" fmla="*/ 0 h 48"/>
                  <a:gd name="T16" fmla="*/ 5 w 212"/>
                  <a:gd name="T17" fmla="*/ 2 h 48"/>
                  <a:gd name="T18" fmla="*/ 6 w 212"/>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2"/>
                  <a:gd name="T31" fmla="*/ 0 h 48"/>
                  <a:gd name="T32" fmla="*/ 212 w 21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2" h="48">
                    <a:moveTo>
                      <a:pt x="0" y="48"/>
                    </a:moveTo>
                    <a:lnTo>
                      <a:pt x="47" y="48"/>
                    </a:lnTo>
                    <a:lnTo>
                      <a:pt x="47" y="0"/>
                    </a:lnTo>
                    <a:lnTo>
                      <a:pt x="90" y="0"/>
                    </a:lnTo>
                    <a:lnTo>
                      <a:pt x="90" y="48"/>
                    </a:lnTo>
                    <a:lnTo>
                      <a:pt x="126" y="48"/>
                    </a:lnTo>
                    <a:lnTo>
                      <a:pt x="126" y="0"/>
                    </a:lnTo>
                    <a:lnTo>
                      <a:pt x="172" y="0"/>
                    </a:lnTo>
                    <a:lnTo>
                      <a:pt x="172" y="48"/>
                    </a:lnTo>
                    <a:lnTo>
                      <a:pt x="212" y="4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1" name="Line 70">
                <a:extLst>
                  <a:ext uri="{FF2B5EF4-FFF2-40B4-BE49-F238E27FC236}">
                    <a16:creationId xmlns:a16="http://schemas.microsoft.com/office/drawing/2014/main" id="{2D521BA4-0094-C64E-B077-755F302C71D3}"/>
                  </a:ext>
                </a:extLst>
              </p:cNvPr>
              <p:cNvSpPr>
                <a:spLocks noChangeShapeType="1"/>
              </p:cNvSpPr>
              <p:nvPr/>
            </p:nvSpPr>
            <p:spPr bwMode="auto">
              <a:xfrm flipV="1">
                <a:off x="3605" y="728"/>
                <a:ext cx="1" cy="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2" name="Freeform 71">
                <a:extLst>
                  <a:ext uri="{FF2B5EF4-FFF2-40B4-BE49-F238E27FC236}">
                    <a16:creationId xmlns:a16="http://schemas.microsoft.com/office/drawing/2014/main" id="{A3CDF70F-8E59-C940-B000-1EAF7A24C8D0}"/>
                  </a:ext>
                </a:extLst>
              </p:cNvPr>
              <p:cNvSpPr>
                <a:spLocks/>
              </p:cNvSpPr>
              <p:nvPr/>
            </p:nvSpPr>
            <p:spPr bwMode="auto">
              <a:xfrm>
                <a:off x="3387" y="937"/>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1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0 h 52"/>
                  <a:gd name="T32" fmla="*/ 1 w 52"/>
                  <a:gd name="T33" fmla="*/ 0 h 52"/>
                  <a:gd name="T34" fmla="*/ 1 w 52"/>
                  <a:gd name="T35" fmla="*/ 0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1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7" y="52"/>
                    </a:moveTo>
                    <a:lnTo>
                      <a:pt x="31" y="50"/>
                    </a:lnTo>
                    <a:lnTo>
                      <a:pt x="36" y="50"/>
                    </a:lnTo>
                    <a:lnTo>
                      <a:pt x="40" y="46"/>
                    </a:lnTo>
                    <a:lnTo>
                      <a:pt x="45" y="45"/>
                    </a:lnTo>
                    <a:lnTo>
                      <a:pt x="47" y="39"/>
                    </a:lnTo>
                    <a:lnTo>
                      <a:pt x="50" y="36"/>
                    </a:lnTo>
                    <a:lnTo>
                      <a:pt x="50" y="30"/>
                    </a:lnTo>
                    <a:lnTo>
                      <a:pt x="52" y="27"/>
                    </a:lnTo>
                    <a:lnTo>
                      <a:pt x="50" y="21"/>
                    </a:lnTo>
                    <a:lnTo>
                      <a:pt x="50" y="16"/>
                    </a:lnTo>
                    <a:lnTo>
                      <a:pt x="47" y="12"/>
                    </a:lnTo>
                    <a:lnTo>
                      <a:pt x="45" y="7"/>
                    </a:lnTo>
                    <a:lnTo>
                      <a:pt x="40" y="5"/>
                    </a:lnTo>
                    <a:lnTo>
                      <a:pt x="36" y="1"/>
                    </a:lnTo>
                    <a:lnTo>
                      <a:pt x="31" y="0"/>
                    </a:lnTo>
                    <a:lnTo>
                      <a:pt x="27" y="0"/>
                    </a:lnTo>
                    <a:lnTo>
                      <a:pt x="22" y="0"/>
                    </a:lnTo>
                    <a:lnTo>
                      <a:pt x="16" y="1"/>
                    </a:lnTo>
                    <a:lnTo>
                      <a:pt x="11" y="5"/>
                    </a:lnTo>
                    <a:lnTo>
                      <a:pt x="7" y="7"/>
                    </a:lnTo>
                    <a:lnTo>
                      <a:pt x="6" y="12"/>
                    </a:lnTo>
                    <a:lnTo>
                      <a:pt x="2" y="16"/>
                    </a:lnTo>
                    <a:lnTo>
                      <a:pt x="0" y="21"/>
                    </a:lnTo>
                    <a:lnTo>
                      <a:pt x="0" y="27"/>
                    </a:lnTo>
                    <a:lnTo>
                      <a:pt x="0" y="30"/>
                    </a:lnTo>
                    <a:lnTo>
                      <a:pt x="2" y="36"/>
                    </a:lnTo>
                    <a:lnTo>
                      <a:pt x="6" y="39"/>
                    </a:lnTo>
                    <a:lnTo>
                      <a:pt x="7" y="45"/>
                    </a:lnTo>
                    <a:lnTo>
                      <a:pt x="11" y="46"/>
                    </a:lnTo>
                    <a:lnTo>
                      <a:pt x="16" y="50"/>
                    </a:lnTo>
                    <a:lnTo>
                      <a:pt x="22" y="50"/>
                    </a:lnTo>
                    <a:lnTo>
                      <a:pt x="27"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42" name="Slide Number Placeholder 1">
            <a:extLst>
              <a:ext uri="{FF2B5EF4-FFF2-40B4-BE49-F238E27FC236}">
                <a16:creationId xmlns:a16="http://schemas.microsoft.com/office/drawing/2014/main" id="{621C22A8-3BE8-FB4E-BCD4-21384D8ACA1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12</a:t>
            </a:fld>
            <a:endParaRPr lang="en-US" dirty="0"/>
          </a:p>
        </p:txBody>
      </p:sp>
    </p:spTree>
    <p:extLst>
      <p:ext uri="{BB962C8B-B14F-4D97-AF65-F5344CB8AC3E}">
        <p14:creationId xmlns:p14="http://schemas.microsoft.com/office/powerpoint/2010/main" val="1996394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B113-A725-774C-9150-C601E6C5199F}"/>
              </a:ext>
            </a:extLst>
          </p:cNvPr>
          <p:cNvSpPr>
            <a:spLocks noGrp="1"/>
          </p:cNvSpPr>
          <p:nvPr>
            <p:ph type="title"/>
          </p:nvPr>
        </p:nvSpPr>
        <p:spPr/>
        <p:txBody>
          <a:bodyPr/>
          <a:lstStyle/>
          <a:p>
            <a:r>
              <a:rPr lang="en-US"/>
              <a:t>Physical Design Flow</a:t>
            </a:r>
            <a:endParaRPr lang="en-US" dirty="0"/>
          </a:p>
        </p:txBody>
      </p:sp>
      <p:sp>
        <p:nvSpPr>
          <p:cNvPr id="18" name="Slide Number Placeholder 1">
            <a:extLst>
              <a:ext uri="{FF2B5EF4-FFF2-40B4-BE49-F238E27FC236}">
                <a16:creationId xmlns:a16="http://schemas.microsoft.com/office/drawing/2014/main" id="{3E5AFA0C-E396-6B4E-B020-AC19F3335DC4}"/>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13</a:t>
            </a:fld>
            <a:endParaRPr lang="en-US" dirty="0"/>
          </a:p>
        </p:txBody>
      </p:sp>
      <p:pic>
        <p:nvPicPr>
          <p:cNvPr id="4" name="Picture 3" descr="eda.pdf">
            <a:extLst>
              <a:ext uri="{FF2B5EF4-FFF2-40B4-BE49-F238E27FC236}">
                <a16:creationId xmlns:a16="http://schemas.microsoft.com/office/drawing/2014/main" id="{E76B8C4C-7A73-962B-B32C-6DE0F4A31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pic>
        <p:nvPicPr>
          <p:cNvPr id="12292" name="Picture 4" descr="Initial Detailed Routing Contest at ISPD 2018">
            <a:extLst>
              <a:ext uri="{FF2B5EF4-FFF2-40B4-BE49-F238E27FC236}">
                <a16:creationId xmlns:a16="http://schemas.microsoft.com/office/drawing/2014/main" id="{B8F741E6-063F-4733-04C4-CA7ABE791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576875"/>
            <a:ext cx="5034642" cy="81203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2018 CAD Contest @ ICCAD">
            <a:extLst>
              <a:ext uri="{FF2B5EF4-FFF2-40B4-BE49-F238E27FC236}">
                <a16:creationId xmlns:a16="http://schemas.microsoft.com/office/drawing/2014/main" id="{8FB9FF18-509A-FC31-E2A2-78D6595D62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6570" y="2611877"/>
            <a:ext cx="3508829" cy="142546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ACM | CADathlon@ICCAD - SIGDA">
            <a:extLst>
              <a:ext uri="{FF2B5EF4-FFF2-40B4-BE49-F238E27FC236}">
                <a16:creationId xmlns:a16="http://schemas.microsoft.com/office/drawing/2014/main" id="{F896BFDE-C46B-41BB-AD0C-E6D2B8611E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8173" y="2698964"/>
            <a:ext cx="1607642" cy="1216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76E242-804F-63C9-7C3C-6C1E6EA738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4601" y="4064675"/>
            <a:ext cx="3175800" cy="1040725"/>
          </a:xfrm>
          <a:prstGeom prst="rect">
            <a:avLst/>
          </a:prstGeom>
        </p:spPr>
      </p:pic>
      <p:pic>
        <p:nvPicPr>
          <p:cNvPr id="12300" name="Picture 12" descr="ISPD 2016-2017 FPGA Placement Contests">
            <a:extLst>
              <a:ext uri="{FF2B5EF4-FFF2-40B4-BE49-F238E27FC236}">
                <a16:creationId xmlns:a16="http://schemas.microsoft.com/office/drawing/2014/main" id="{0BCD3B7E-D894-4208-3221-328E96A156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5441" y="4717794"/>
            <a:ext cx="2428359" cy="1040725"/>
          </a:xfrm>
          <a:prstGeom prst="rect">
            <a:avLst/>
          </a:prstGeom>
          <a:noFill/>
          <a:extLst>
            <a:ext uri="{909E8E84-426E-40DD-AFC4-6F175D3DCCD1}">
              <a14:hiddenFill xmlns:a14="http://schemas.microsoft.com/office/drawing/2010/main">
                <a:solidFill>
                  <a:srgbClr val="FFFFFF"/>
                </a:solidFill>
              </a14:hiddenFill>
            </a:ext>
          </a:extLst>
        </p:spPr>
      </p:pic>
      <p:sp>
        <p:nvSpPr>
          <p:cNvPr id="8" name="Alternate Process 7">
            <a:extLst>
              <a:ext uri="{FF2B5EF4-FFF2-40B4-BE49-F238E27FC236}">
                <a16:creationId xmlns:a16="http://schemas.microsoft.com/office/drawing/2014/main" id="{E2185562-83AE-13FB-2085-8FB0E2C5AB95}"/>
              </a:ext>
            </a:extLst>
          </p:cNvPr>
          <p:cNvSpPr/>
          <p:nvPr/>
        </p:nvSpPr>
        <p:spPr>
          <a:xfrm rot="21062579">
            <a:off x="6268174" y="5344886"/>
            <a:ext cx="2516598" cy="851351"/>
          </a:xfrm>
          <a:prstGeom prst="flowChartAlternateProcess">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Large amount of research opportunities!</a:t>
            </a:r>
          </a:p>
        </p:txBody>
      </p:sp>
    </p:spTree>
    <p:extLst>
      <p:ext uri="{BB962C8B-B14F-4D97-AF65-F5344CB8AC3E}">
        <p14:creationId xmlns:p14="http://schemas.microsoft.com/office/powerpoint/2010/main" val="233215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D593-8B21-0741-A77C-5D844B7A83EC}"/>
              </a:ext>
            </a:extLst>
          </p:cNvPr>
          <p:cNvSpPr>
            <a:spLocks noGrp="1"/>
          </p:cNvSpPr>
          <p:nvPr>
            <p:ph type="title"/>
          </p:nvPr>
        </p:nvSpPr>
        <p:spPr/>
        <p:txBody>
          <a:bodyPr/>
          <a:lstStyle/>
          <a:p>
            <a:r>
              <a:rPr lang="en-US" dirty="0"/>
              <a:t>Complexity of Physical Design</a:t>
            </a:r>
          </a:p>
        </p:txBody>
      </p:sp>
      <p:sp>
        <p:nvSpPr>
          <p:cNvPr id="3" name="Content Placeholder 2">
            <a:extLst>
              <a:ext uri="{FF2B5EF4-FFF2-40B4-BE49-F238E27FC236}">
                <a16:creationId xmlns:a16="http://schemas.microsoft.com/office/drawing/2014/main" id="{11A60BE0-A105-B04E-B03A-1EC913999F03}"/>
              </a:ext>
            </a:extLst>
          </p:cNvPr>
          <p:cNvSpPr>
            <a:spLocks noGrp="1"/>
          </p:cNvSpPr>
          <p:nvPr>
            <p:ph idx="1"/>
          </p:nvPr>
        </p:nvSpPr>
        <p:spPr/>
        <p:txBody>
          <a:bodyPr/>
          <a:lstStyle/>
          <a:p>
            <a:pPr eaLnBrk="1" hangingPunct="1"/>
            <a:r>
              <a:rPr lang="en-US" altLang="zh-TW" dirty="0">
                <a:ea typeface="新細明體" pitchFamily="18" charset="-120"/>
              </a:rPr>
              <a:t>More than </a:t>
            </a:r>
            <a:r>
              <a:rPr lang="en-US" altLang="zh-TW" b="1" dirty="0">
                <a:solidFill>
                  <a:srgbClr val="FF0000"/>
                </a:solidFill>
                <a:ea typeface="新細明體" pitchFamily="18" charset="-120"/>
              </a:rPr>
              <a:t>10 billion</a:t>
            </a:r>
            <a:r>
              <a:rPr lang="en-US" altLang="zh-TW" dirty="0">
                <a:ea typeface="新細明體" pitchFamily="18" charset="-120"/>
              </a:rPr>
              <a:t> transistors</a:t>
            </a:r>
          </a:p>
          <a:p>
            <a:pPr eaLnBrk="1" hangingPunct="1"/>
            <a:r>
              <a:rPr lang="en-US" altLang="zh-TW" dirty="0">
                <a:ea typeface="新細明體" pitchFamily="18" charset="-120"/>
              </a:rPr>
              <a:t>Performance driven designs</a:t>
            </a:r>
          </a:p>
          <a:p>
            <a:pPr eaLnBrk="1" hangingPunct="1"/>
            <a:r>
              <a:rPr lang="en-US" altLang="zh-TW" dirty="0">
                <a:ea typeface="新細明體" pitchFamily="18" charset="-120"/>
              </a:rPr>
              <a:t>Power-constrained designs</a:t>
            </a:r>
          </a:p>
          <a:p>
            <a:pPr eaLnBrk="1" hangingPunct="1"/>
            <a:r>
              <a:rPr lang="en-US" altLang="zh-TW" dirty="0">
                <a:ea typeface="新細明體" pitchFamily="18" charset="-120"/>
              </a:rPr>
              <a:t>Time-to-Market</a:t>
            </a:r>
          </a:p>
          <a:p>
            <a:pPr eaLnBrk="1" hangingPunct="1"/>
            <a:endParaRPr lang="en-US" altLang="zh-TW" dirty="0">
              <a:ea typeface="新細明體" pitchFamily="18" charset="-120"/>
            </a:endParaRPr>
          </a:p>
          <a:p>
            <a:endParaRPr lang="en-US" dirty="0"/>
          </a:p>
        </p:txBody>
      </p:sp>
      <p:grpSp>
        <p:nvGrpSpPr>
          <p:cNvPr id="15" name="Group 14">
            <a:extLst>
              <a:ext uri="{FF2B5EF4-FFF2-40B4-BE49-F238E27FC236}">
                <a16:creationId xmlns:a16="http://schemas.microsoft.com/office/drawing/2014/main" id="{EB186A3E-D842-204F-92E7-40E823921573}"/>
              </a:ext>
            </a:extLst>
          </p:cNvPr>
          <p:cNvGrpSpPr/>
          <p:nvPr/>
        </p:nvGrpSpPr>
        <p:grpSpPr>
          <a:xfrm>
            <a:off x="4715315" y="2535238"/>
            <a:ext cx="6638485" cy="3919991"/>
            <a:chOff x="5105400" y="3297237"/>
            <a:chExt cx="4876800" cy="2879725"/>
          </a:xfrm>
        </p:grpSpPr>
        <p:sp>
          <p:nvSpPr>
            <p:cNvPr id="4" name="AutoShape 4">
              <a:extLst>
                <a:ext uri="{FF2B5EF4-FFF2-40B4-BE49-F238E27FC236}">
                  <a16:creationId xmlns:a16="http://schemas.microsoft.com/office/drawing/2014/main" id="{94FBECE9-7D4D-C74E-AC5E-E4B28D322BAA}"/>
                </a:ext>
              </a:extLst>
            </p:cNvPr>
            <p:cNvSpPr>
              <a:spLocks noChangeArrowheads="1"/>
            </p:cNvSpPr>
            <p:nvPr/>
          </p:nvSpPr>
          <p:spPr bwMode="auto">
            <a:xfrm>
              <a:off x="6553200" y="3297237"/>
              <a:ext cx="1752600" cy="6096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5" name="Text Box 5">
              <a:extLst>
                <a:ext uri="{FF2B5EF4-FFF2-40B4-BE49-F238E27FC236}">
                  <a16:creationId xmlns:a16="http://schemas.microsoft.com/office/drawing/2014/main" id="{00141C8E-1589-3646-9C6A-553219ECB82D}"/>
                </a:ext>
              </a:extLst>
            </p:cNvPr>
            <p:cNvSpPr txBox="1">
              <a:spLocks noChangeArrowheads="1"/>
            </p:cNvSpPr>
            <p:nvPr/>
          </p:nvSpPr>
          <p:spPr bwMode="auto">
            <a:xfrm>
              <a:off x="6172200" y="3465512"/>
              <a:ext cx="2514600"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dirty="0">
                  <a:latin typeface="Arial" pitchFamily="34" charset="0"/>
                </a:rPr>
                <a:t>Design cycle</a:t>
              </a:r>
            </a:p>
          </p:txBody>
        </p:sp>
        <p:sp>
          <p:nvSpPr>
            <p:cNvPr id="6" name="Rectangle 6">
              <a:extLst>
                <a:ext uri="{FF2B5EF4-FFF2-40B4-BE49-F238E27FC236}">
                  <a16:creationId xmlns:a16="http://schemas.microsoft.com/office/drawing/2014/main" id="{68002C05-9975-4844-A7C3-02CE229D8F4B}"/>
                </a:ext>
              </a:extLst>
            </p:cNvPr>
            <p:cNvSpPr>
              <a:spLocks noChangeArrowheads="1"/>
            </p:cNvSpPr>
            <p:nvPr/>
          </p:nvSpPr>
          <p:spPr bwMode="auto">
            <a:xfrm>
              <a:off x="9296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 name="Rectangle 7">
              <a:extLst>
                <a:ext uri="{FF2B5EF4-FFF2-40B4-BE49-F238E27FC236}">
                  <a16:creationId xmlns:a16="http://schemas.microsoft.com/office/drawing/2014/main" id="{4915201A-A515-664B-ABAD-BC2DF6CB01F0}"/>
                </a:ext>
              </a:extLst>
            </p:cNvPr>
            <p:cNvSpPr>
              <a:spLocks noChangeArrowheads="1"/>
            </p:cNvSpPr>
            <p:nvPr/>
          </p:nvSpPr>
          <p:spPr bwMode="auto">
            <a:xfrm>
              <a:off x="6629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8" name="Rectangle 8">
              <a:extLst>
                <a:ext uri="{FF2B5EF4-FFF2-40B4-BE49-F238E27FC236}">
                  <a16:creationId xmlns:a16="http://schemas.microsoft.com/office/drawing/2014/main" id="{569C6549-A73F-8C46-A5B8-9742A949F8B6}"/>
                </a:ext>
              </a:extLst>
            </p:cNvPr>
            <p:cNvSpPr>
              <a:spLocks noChangeArrowheads="1"/>
            </p:cNvSpPr>
            <p:nvPr/>
          </p:nvSpPr>
          <p:spPr bwMode="auto">
            <a:xfrm>
              <a:off x="5105400" y="50180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9">
              <a:extLst>
                <a:ext uri="{FF2B5EF4-FFF2-40B4-BE49-F238E27FC236}">
                  <a16:creationId xmlns:a16="http://schemas.microsoft.com/office/drawing/2014/main" id="{C11DD7AE-13C9-474F-BDEF-68630EF601DF}"/>
                </a:ext>
              </a:extLst>
            </p:cNvPr>
            <p:cNvCxnSpPr>
              <a:cxnSpLocks noChangeShapeType="1"/>
              <a:stCxn id="4" idx="2"/>
              <a:endCxn id="8" idx="0"/>
            </p:cNvCxnSpPr>
            <p:nvPr/>
          </p:nvCxnSpPr>
          <p:spPr bwMode="auto">
            <a:xfrm flipH="1">
              <a:off x="5410200" y="3906837"/>
              <a:ext cx="2019300" cy="10969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10">
              <a:extLst>
                <a:ext uri="{FF2B5EF4-FFF2-40B4-BE49-F238E27FC236}">
                  <a16:creationId xmlns:a16="http://schemas.microsoft.com/office/drawing/2014/main" id="{97E3095C-48F2-CA46-98E0-4929B9CA69E2}"/>
                </a:ext>
              </a:extLst>
            </p:cNvPr>
            <p:cNvCxnSpPr>
              <a:cxnSpLocks noChangeShapeType="1"/>
              <a:stCxn id="4" idx="2"/>
              <a:endCxn id="7" idx="0"/>
            </p:cNvCxnSpPr>
            <p:nvPr/>
          </p:nvCxnSpPr>
          <p:spPr bwMode="auto">
            <a:xfrm flipH="1">
              <a:off x="6934200" y="3906837"/>
              <a:ext cx="4953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 name="AutoShape 11">
              <a:extLst>
                <a:ext uri="{FF2B5EF4-FFF2-40B4-BE49-F238E27FC236}">
                  <a16:creationId xmlns:a16="http://schemas.microsoft.com/office/drawing/2014/main" id="{578DBAC7-6B41-E14B-88DA-E3807668CB8D}"/>
                </a:ext>
              </a:extLst>
            </p:cNvPr>
            <p:cNvCxnSpPr>
              <a:cxnSpLocks noChangeShapeType="1"/>
              <a:stCxn id="4" idx="2"/>
              <a:endCxn id="6" idx="0"/>
            </p:cNvCxnSpPr>
            <p:nvPr/>
          </p:nvCxnSpPr>
          <p:spPr bwMode="auto">
            <a:xfrm>
              <a:off x="7429500" y="3906837"/>
              <a:ext cx="21717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 name="Line 12">
              <a:extLst>
                <a:ext uri="{FF2B5EF4-FFF2-40B4-BE49-F238E27FC236}">
                  <a16:creationId xmlns:a16="http://schemas.microsoft.com/office/drawing/2014/main" id="{4D56CD09-C11E-1D47-B4FB-E41A1F901EA9}"/>
                </a:ext>
              </a:extLst>
            </p:cNvPr>
            <p:cNvSpPr>
              <a:spLocks noChangeShapeType="1"/>
            </p:cNvSpPr>
            <p:nvPr/>
          </p:nvSpPr>
          <p:spPr bwMode="auto">
            <a:xfrm>
              <a:off x="5105400" y="5703887"/>
              <a:ext cx="487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 name="Text Box 13">
              <a:extLst>
                <a:ext uri="{FF2B5EF4-FFF2-40B4-BE49-F238E27FC236}">
                  <a16:creationId xmlns:a16="http://schemas.microsoft.com/office/drawing/2014/main" id="{472494A5-E04A-974A-8DB3-A3ADA4C8DF5E}"/>
                </a:ext>
              </a:extLst>
            </p:cNvPr>
            <p:cNvSpPr txBox="1">
              <a:spLocks noChangeArrowheads="1"/>
            </p:cNvSpPr>
            <p:nvPr/>
          </p:nvSpPr>
          <p:spPr bwMode="auto">
            <a:xfrm>
              <a:off x="5562600" y="5780087"/>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High performance, high cost</a:t>
              </a:r>
            </a:p>
          </p:txBody>
        </p:sp>
        <p:sp>
          <p:nvSpPr>
            <p:cNvPr id="14" name="Text Box 14">
              <a:extLst>
                <a:ext uri="{FF2B5EF4-FFF2-40B4-BE49-F238E27FC236}">
                  <a16:creationId xmlns:a16="http://schemas.microsoft.com/office/drawing/2014/main" id="{308708E8-010A-7145-851D-CC0F1E40D09F}"/>
                </a:ext>
              </a:extLst>
            </p:cNvPr>
            <p:cNvSpPr txBox="1">
              <a:spLocks noChangeArrowheads="1"/>
            </p:cNvSpPr>
            <p:nvPr/>
          </p:nvSpPr>
          <p:spPr bwMode="auto">
            <a:xfrm>
              <a:off x="7870825" y="4881562"/>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b="1"/>
                <a:t>……</a:t>
              </a:r>
              <a:endParaRPr lang="en-US" altLang="zh-TW" b="1">
                <a:latin typeface="Arial" pitchFamily="34" charset="0"/>
              </a:endParaRPr>
            </a:p>
          </p:txBody>
        </p:sp>
      </p:grpSp>
      <p:sp>
        <p:nvSpPr>
          <p:cNvPr id="16" name="Slide Number Placeholder 1">
            <a:extLst>
              <a:ext uri="{FF2B5EF4-FFF2-40B4-BE49-F238E27FC236}">
                <a16:creationId xmlns:a16="http://schemas.microsoft.com/office/drawing/2014/main" id="{13D9CE0C-2161-C249-8304-8ECA2A6F2B2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14</a:t>
            </a:fld>
            <a:endParaRPr lang="en-US" dirty="0"/>
          </a:p>
        </p:txBody>
      </p:sp>
    </p:spTree>
    <p:extLst>
      <p:ext uri="{BB962C8B-B14F-4D97-AF65-F5344CB8AC3E}">
        <p14:creationId xmlns:p14="http://schemas.microsoft.com/office/powerpoint/2010/main" val="1784911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6A8E-3AB0-7D4A-ADBD-FCCB42284E9C}"/>
              </a:ext>
            </a:extLst>
          </p:cNvPr>
          <p:cNvSpPr>
            <a:spLocks noGrp="1"/>
          </p:cNvSpPr>
          <p:nvPr>
            <p:ph type="title"/>
          </p:nvPr>
        </p:nvSpPr>
        <p:spPr/>
        <p:txBody>
          <a:bodyPr/>
          <a:lstStyle/>
          <a:p>
            <a:r>
              <a:rPr lang="en-US" dirty="0"/>
              <a:t>History of Physical Design</a:t>
            </a:r>
          </a:p>
        </p:txBody>
      </p:sp>
      <p:sp>
        <p:nvSpPr>
          <p:cNvPr id="3" name="Content Placeholder 2">
            <a:extLst>
              <a:ext uri="{FF2B5EF4-FFF2-40B4-BE49-F238E27FC236}">
                <a16:creationId xmlns:a16="http://schemas.microsoft.com/office/drawing/2014/main" id="{21309996-0A80-E64D-9B92-A1BBDE05B733}"/>
              </a:ext>
            </a:extLst>
          </p:cNvPr>
          <p:cNvSpPr>
            <a:spLocks noGrp="1"/>
          </p:cNvSpPr>
          <p:nvPr>
            <p:ph idx="1"/>
          </p:nvPr>
        </p:nvSpPr>
        <p:spPr/>
        <p:txBody>
          <a:bodyPr/>
          <a:lstStyle/>
          <a:p>
            <a:pPr eaLnBrk="1" hangingPunct="1">
              <a:lnSpc>
                <a:spcPct val="90000"/>
              </a:lnSpc>
            </a:pPr>
            <a:r>
              <a:rPr lang="en-US" altLang="zh-TW" b="1" dirty="0">
                <a:ea typeface="新細明體" pitchFamily="18" charset="-120"/>
              </a:rPr>
              <a:t>Born in early 60’s (board layout)</a:t>
            </a:r>
          </a:p>
          <a:p>
            <a:pPr eaLnBrk="1" hangingPunct="1">
              <a:lnSpc>
                <a:spcPct val="90000"/>
              </a:lnSpc>
            </a:pPr>
            <a:r>
              <a:rPr lang="en-US" altLang="zh-TW" b="1" dirty="0">
                <a:ea typeface="新細明體" pitchFamily="18" charset="-120"/>
              </a:rPr>
              <a:t>Passed teenage in 70’s (standard cell place and route)</a:t>
            </a:r>
          </a:p>
          <a:p>
            <a:pPr eaLnBrk="1" hangingPunct="1">
              <a:lnSpc>
                <a:spcPct val="90000"/>
              </a:lnSpc>
            </a:pPr>
            <a:r>
              <a:rPr lang="en-US" altLang="zh-TW" b="1" dirty="0">
                <a:ea typeface="新細明體" pitchFamily="18" charset="-120"/>
              </a:rPr>
              <a:t>Entered early adulthood in 80’s (over-the-cell routing)</a:t>
            </a:r>
          </a:p>
          <a:p>
            <a:pPr eaLnBrk="1" hangingPunct="1">
              <a:lnSpc>
                <a:spcPct val="90000"/>
              </a:lnSpc>
            </a:pPr>
            <a:r>
              <a:rPr lang="en-US" altLang="zh-TW" b="1" dirty="0">
                <a:ea typeface="新細明體" pitchFamily="18" charset="-120"/>
              </a:rPr>
              <a:t>Declared dead in late 80’s !!!</a:t>
            </a:r>
          </a:p>
          <a:p>
            <a:pPr eaLnBrk="1" hangingPunct="1">
              <a:lnSpc>
                <a:spcPct val="90000"/>
              </a:lnSpc>
            </a:pPr>
            <a:r>
              <a:rPr lang="en-US" altLang="zh-TW" b="1" dirty="0">
                <a:ea typeface="新細明體" pitchFamily="18" charset="-120"/>
              </a:rPr>
              <a:t>Found alive and kicking in 90’s</a:t>
            </a:r>
          </a:p>
          <a:p>
            <a:pPr eaLnBrk="1" hangingPunct="1">
              <a:lnSpc>
                <a:spcPct val="90000"/>
              </a:lnSpc>
            </a:pPr>
            <a:r>
              <a:rPr lang="en-US" altLang="zh-TW" b="1" dirty="0">
                <a:ea typeface="新細明體" pitchFamily="18" charset="-120"/>
              </a:rPr>
              <a:t>Physical Design has become a key force in design cycle</a:t>
            </a:r>
          </a:p>
          <a:p>
            <a:pPr lvl="1" eaLnBrk="1" hangingPunct="1">
              <a:lnSpc>
                <a:spcPct val="90000"/>
              </a:lnSpc>
            </a:pPr>
            <a:r>
              <a:rPr lang="en-US" altLang="zh-TW" dirty="0">
                <a:ea typeface="新細明體" pitchFamily="18" charset="-120"/>
              </a:rPr>
              <a:t>Thanks to the deep submicron scaling! We really need automation!</a:t>
            </a:r>
          </a:p>
          <a:p>
            <a:pPr lvl="1" eaLnBrk="1" hangingPunct="1">
              <a:lnSpc>
                <a:spcPct val="90000"/>
              </a:lnSpc>
            </a:pPr>
            <a:r>
              <a:rPr lang="en-US" altLang="zh-TW" dirty="0">
                <a:ea typeface="新細明體" pitchFamily="18" charset="-120"/>
              </a:rPr>
              <a:t>Thanks to algorithm innovations in computer science</a:t>
            </a:r>
          </a:p>
          <a:p>
            <a:pPr lvl="1" eaLnBrk="1" hangingPunct="1">
              <a:lnSpc>
                <a:spcPct val="90000"/>
              </a:lnSpc>
            </a:pPr>
            <a:r>
              <a:rPr lang="en-US" altLang="zh-TW" dirty="0">
                <a:ea typeface="新細明體" pitchFamily="18" charset="-120"/>
              </a:rPr>
              <a:t>Thanks to computer hardware advancement</a:t>
            </a:r>
          </a:p>
        </p:txBody>
      </p:sp>
      <p:pic>
        <p:nvPicPr>
          <p:cNvPr id="4" name="Picture 6">
            <a:extLst>
              <a:ext uri="{FF2B5EF4-FFF2-40B4-BE49-F238E27FC236}">
                <a16:creationId xmlns:a16="http://schemas.microsoft.com/office/drawing/2014/main" id="{DE3313C5-C6F2-2F41-9792-120892F2A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8571" y="3065613"/>
            <a:ext cx="2797629" cy="91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cmpd="sng">
                <a:solidFill>
                  <a:schemeClr val="tx1"/>
                </a:solidFill>
                <a:prstDash val="solid"/>
                <a:miter lim="800000"/>
                <a:headEnd type="none" w="med" len="med"/>
                <a:tailEnd type="none" w="med" len="med"/>
              </a14:hiddenLine>
            </a:ext>
          </a:extLst>
        </p:spPr>
      </p:pic>
      <p:sp>
        <p:nvSpPr>
          <p:cNvPr id="5" name="Slide Number Placeholder 1">
            <a:extLst>
              <a:ext uri="{FF2B5EF4-FFF2-40B4-BE49-F238E27FC236}">
                <a16:creationId xmlns:a16="http://schemas.microsoft.com/office/drawing/2014/main" id="{29E7F98A-EA64-2B45-AD0C-CA78D5EB017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15</a:t>
            </a:fld>
            <a:endParaRPr lang="en-US" dirty="0"/>
          </a:p>
        </p:txBody>
      </p:sp>
    </p:spTree>
    <p:extLst>
      <p:ext uri="{BB962C8B-B14F-4D97-AF65-F5344CB8AC3E}">
        <p14:creationId xmlns:p14="http://schemas.microsoft.com/office/powerpoint/2010/main" val="80194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54C2-AF06-D744-BA18-9705679220CC}"/>
              </a:ext>
            </a:extLst>
          </p:cNvPr>
          <p:cNvSpPr>
            <a:spLocks noGrp="1"/>
          </p:cNvSpPr>
          <p:nvPr>
            <p:ph type="title"/>
          </p:nvPr>
        </p:nvSpPr>
        <p:spPr/>
        <p:txBody>
          <a:bodyPr/>
          <a:lstStyle/>
          <a:p>
            <a:r>
              <a:rPr lang="en-US" dirty="0"/>
              <a:t>Circuit Partition Example</a:t>
            </a:r>
          </a:p>
        </p:txBody>
      </p:sp>
      <p:sp>
        <p:nvSpPr>
          <p:cNvPr id="3" name="Content Placeholder 2">
            <a:extLst>
              <a:ext uri="{FF2B5EF4-FFF2-40B4-BE49-F238E27FC236}">
                <a16:creationId xmlns:a16="http://schemas.microsoft.com/office/drawing/2014/main" id="{33789A0F-3EC3-9D49-9A1D-75FF31F0A331}"/>
              </a:ext>
            </a:extLst>
          </p:cNvPr>
          <p:cNvSpPr>
            <a:spLocks noGrp="1"/>
          </p:cNvSpPr>
          <p:nvPr>
            <p:ph idx="1"/>
          </p:nvPr>
        </p:nvSpPr>
        <p:spPr/>
        <p:txBody>
          <a:bodyPr/>
          <a:lstStyle/>
          <a:p>
            <a:r>
              <a:rPr lang="en-US" dirty="0"/>
              <a:t>Which partition result is better?</a:t>
            </a:r>
          </a:p>
        </p:txBody>
      </p:sp>
      <p:pic>
        <p:nvPicPr>
          <p:cNvPr id="12290" name="Picture 2" descr="Two different ways to partition a circuit depending on the electrical... |  Download Scientific Diagram">
            <a:extLst>
              <a:ext uri="{FF2B5EF4-FFF2-40B4-BE49-F238E27FC236}">
                <a16:creationId xmlns:a16="http://schemas.microsoft.com/office/drawing/2014/main" id="{2858B6A3-D36B-E942-A0C8-AF8E8EBB5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2239454"/>
            <a:ext cx="7835900" cy="41484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B92042D9-B1B0-E645-8F60-A9389831157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16</a:t>
            </a:fld>
            <a:endParaRPr lang="en-US" dirty="0"/>
          </a:p>
        </p:txBody>
      </p:sp>
    </p:spTree>
    <p:extLst>
      <p:ext uri="{BB962C8B-B14F-4D97-AF65-F5344CB8AC3E}">
        <p14:creationId xmlns:p14="http://schemas.microsoft.com/office/powerpoint/2010/main" val="2120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BD05-2DE8-7C47-8568-CADC61505C54}"/>
              </a:ext>
            </a:extLst>
          </p:cNvPr>
          <p:cNvSpPr>
            <a:spLocks noGrp="1"/>
          </p:cNvSpPr>
          <p:nvPr>
            <p:ph type="title"/>
          </p:nvPr>
        </p:nvSpPr>
        <p:spPr/>
        <p:txBody>
          <a:bodyPr/>
          <a:lstStyle/>
          <a:p>
            <a:r>
              <a:rPr lang="en-US" dirty="0"/>
              <a:t>Floorplan Example</a:t>
            </a:r>
          </a:p>
        </p:txBody>
      </p:sp>
      <p:sp>
        <p:nvSpPr>
          <p:cNvPr id="3" name="Content Placeholder 2">
            <a:extLst>
              <a:ext uri="{FF2B5EF4-FFF2-40B4-BE49-F238E27FC236}">
                <a16:creationId xmlns:a16="http://schemas.microsoft.com/office/drawing/2014/main" id="{E14296A0-FCE7-2B40-A7A7-C3D036152950}"/>
              </a:ext>
            </a:extLst>
          </p:cNvPr>
          <p:cNvSpPr>
            <a:spLocks noGrp="1"/>
          </p:cNvSpPr>
          <p:nvPr>
            <p:ph idx="1"/>
          </p:nvPr>
        </p:nvSpPr>
        <p:spPr/>
        <p:txBody>
          <a:bodyPr/>
          <a:lstStyle/>
          <a:p>
            <a:pPr eaLnBrk="1" hangingPunct="1"/>
            <a:r>
              <a:rPr lang="en-US" altLang="zh-TW" sz="2800" dirty="0">
                <a:ea typeface="新細明體" pitchFamily="18" charset="-120"/>
              </a:rPr>
              <a:t>Many macros</a:t>
            </a:r>
          </a:p>
          <a:p>
            <a:pPr eaLnBrk="1" hangingPunct="1"/>
            <a:r>
              <a:rPr lang="en-US" altLang="zh-TW" sz="2800" dirty="0">
                <a:ea typeface="新細明體" pitchFamily="18" charset="-120"/>
              </a:rPr>
              <a:t>Data paths + logic elements</a:t>
            </a:r>
          </a:p>
          <a:p>
            <a:pPr eaLnBrk="1" hangingPunct="1"/>
            <a:r>
              <a:rPr lang="en-US" altLang="zh-TW" sz="2800" dirty="0">
                <a:ea typeface="新細明體" pitchFamily="18" charset="-120"/>
              </a:rPr>
              <a:t>I/O constraints</a:t>
            </a:r>
          </a:p>
          <a:p>
            <a:pPr lvl="1"/>
            <a:r>
              <a:rPr lang="en-US" altLang="zh-TW" dirty="0">
                <a:ea typeface="新細明體" pitchFamily="18" charset="-120"/>
              </a:rPr>
              <a:t>Area</a:t>
            </a:r>
          </a:p>
          <a:p>
            <a:pPr lvl="1"/>
            <a:r>
              <a:rPr lang="en-US" altLang="zh-TW" dirty="0">
                <a:ea typeface="新細明體" pitchFamily="18" charset="-120"/>
              </a:rPr>
              <a:t>Wire bond</a:t>
            </a:r>
          </a:p>
          <a:p>
            <a:pPr lvl="1"/>
            <a:r>
              <a:rPr lang="en-US" altLang="zh-TW" dirty="0">
                <a:ea typeface="新細明體" pitchFamily="18" charset="-120"/>
              </a:rPr>
              <a:t>Connection (e.g., gate 1 links gate 2)</a:t>
            </a:r>
          </a:p>
          <a:p>
            <a:pPr lvl="1"/>
            <a:r>
              <a:rPr lang="en-US" altLang="zh-TW" dirty="0">
                <a:ea typeface="新細明體" pitchFamily="18" charset="-120"/>
              </a:rPr>
              <a:t>…</a:t>
            </a:r>
          </a:p>
          <a:p>
            <a:endParaRPr lang="en-US" dirty="0"/>
          </a:p>
        </p:txBody>
      </p:sp>
      <p:pic>
        <p:nvPicPr>
          <p:cNvPr id="4" name="Picture 4" descr="cobalt_mLP">
            <a:extLst>
              <a:ext uri="{FF2B5EF4-FFF2-40B4-BE49-F238E27FC236}">
                <a16:creationId xmlns:a16="http://schemas.microsoft.com/office/drawing/2014/main" id="{97C56C57-7CAE-6943-AE32-3F8A28B00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595" y="1489663"/>
            <a:ext cx="4537205" cy="458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a:extLst>
              <a:ext uri="{FF2B5EF4-FFF2-40B4-BE49-F238E27FC236}">
                <a16:creationId xmlns:a16="http://schemas.microsoft.com/office/drawing/2014/main" id="{7482F8EC-8D67-F648-BE0F-FA861F38FB0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17</a:t>
            </a:fld>
            <a:endParaRPr lang="en-US" dirty="0"/>
          </a:p>
        </p:txBody>
      </p:sp>
    </p:spTree>
    <p:extLst>
      <p:ext uri="{BB962C8B-B14F-4D97-AF65-F5344CB8AC3E}">
        <p14:creationId xmlns:p14="http://schemas.microsoft.com/office/powerpoint/2010/main" val="383541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2F4C-30A8-804A-BE30-1AF442D2D105}"/>
              </a:ext>
            </a:extLst>
          </p:cNvPr>
          <p:cNvSpPr>
            <a:spLocks noGrp="1"/>
          </p:cNvSpPr>
          <p:nvPr>
            <p:ph type="title"/>
          </p:nvPr>
        </p:nvSpPr>
        <p:spPr/>
        <p:txBody>
          <a:bodyPr/>
          <a:lstStyle/>
          <a:p>
            <a:r>
              <a:rPr lang="en-US" dirty="0"/>
              <a:t>Placement Example</a:t>
            </a:r>
          </a:p>
        </p:txBody>
      </p:sp>
      <p:sp>
        <p:nvSpPr>
          <p:cNvPr id="3" name="Content Placeholder 2">
            <a:extLst>
              <a:ext uri="{FF2B5EF4-FFF2-40B4-BE49-F238E27FC236}">
                <a16:creationId xmlns:a16="http://schemas.microsoft.com/office/drawing/2014/main" id="{F15E06C4-F62C-CD40-90FD-8B822B3D8FF3}"/>
              </a:ext>
            </a:extLst>
          </p:cNvPr>
          <p:cNvSpPr>
            <a:spLocks noGrp="1"/>
          </p:cNvSpPr>
          <p:nvPr>
            <p:ph idx="1"/>
          </p:nvPr>
        </p:nvSpPr>
        <p:spPr/>
        <p:txBody>
          <a:bodyPr/>
          <a:lstStyle/>
          <a:p>
            <a:r>
              <a:rPr lang="en-US" dirty="0"/>
              <a:t>Which placement result is better?</a:t>
            </a:r>
          </a:p>
        </p:txBody>
      </p:sp>
      <p:pic>
        <p:nvPicPr>
          <p:cNvPr id="4" name="Picture 4" descr="tw0000">
            <a:extLst>
              <a:ext uri="{FF2B5EF4-FFF2-40B4-BE49-F238E27FC236}">
                <a16:creationId xmlns:a16="http://schemas.microsoft.com/office/drawing/2014/main" id="{4407E571-2389-A34D-A61B-600BC832E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89"/>
            <a:ext cx="4836061" cy="43194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5" descr="tw056">
            <a:extLst>
              <a:ext uri="{FF2B5EF4-FFF2-40B4-BE49-F238E27FC236}">
                <a16:creationId xmlns:a16="http://schemas.microsoft.com/office/drawing/2014/main" id="{31103A37-499E-5444-BCB5-783482F22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340" y="2038438"/>
            <a:ext cx="4717460" cy="43575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B6D5D41A-C861-D047-8FD1-64880F217A4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18</a:t>
            </a:fld>
            <a:endParaRPr lang="en-US" dirty="0"/>
          </a:p>
        </p:txBody>
      </p:sp>
    </p:spTree>
    <p:extLst>
      <p:ext uri="{BB962C8B-B14F-4D97-AF65-F5344CB8AC3E}">
        <p14:creationId xmlns:p14="http://schemas.microsoft.com/office/powerpoint/2010/main" val="126971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8981-4C2B-C444-B961-3857B058A30D}"/>
              </a:ext>
            </a:extLst>
          </p:cNvPr>
          <p:cNvSpPr>
            <a:spLocks noGrp="1"/>
          </p:cNvSpPr>
          <p:nvPr>
            <p:ph type="title"/>
          </p:nvPr>
        </p:nvSpPr>
        <p:spPr/>
        <p:txBody>
          <a:bodyPr/>
          <a:lstStyle/>
          <a:p>
            <a:r>
              <a:rPr lang="en-US" dirty="0"/>
              <a:t>Placement Example (cont’d)</a:t>
            </a:r>
          </a:p>
        </p:txBody>
      </p:sp>
      <p:sp>
        <p:nvSpPr>
          <p:cNvPr id="3" name="Content Placeholder 2">
            <a:extLst>
              <a:ext uri="{FF2B5EF4-FFF2-40B4-BE49-F238E27FC236}">
                <a16:creationId xmlns:a16="http://schemas.microsoft.com/office/drawing/2014/main" id="{785E1BC7-F0FB-0344-92A2-1612B76CD9DE}"/>
              </a:ext>
            </a:extLst>
          </p:cNvPr>
          <p:cNvSpPr>
            <a:spLocks noGrp="1"/>
          </p:cNvSpPr>
          <p:nvPr>
            <p:ph idx="1"/>
          </p:nvPr>
        </p:nvSpPr>
        <p:spPr/>
        <p:txBody>
          <a:bodyPr/>
          <a:lstStyle/>
          <a:p>
            <a:r>
              <a:rPr lang="en-US" dirty="0"/>
              <a:t>Commercial tools are still away from optimal solutions …</a:t>
            </a:r>
          </a:p>
        </p:txBody>
      </p:sp>
      <p:graphicFrame>
        <p:nvGraphicFramePr>
          <p:cNvPr id="4" name="Object 5">
            <a:extLst>
              <a:ext uri="{FF2B5EF4-FFF2-40B4-BE49-F238E27FC236}">
                <a16:creationId xmlns:a16="http://schemas.microsoft.com/office/drawing/2014/main" id="{188E4CCE-7D8E-FB4B-BF0B-80F488F55DA6}"/>
              </a:ext>
            </a:extLst>
          </p:cNvPr>
          <p:cNvGraphicFramePr>
            <a:graphicFrameLocks noChangeAspect="1"/>
          </p:cNvGraphicFramePr>
          <p:nvPr>
            <p:extLst>
              <p:ext uri="{D42A27DB-BD31-4B8C-83A1-F6EECF244321}">
                <p14:modId xmlns:p14="http://schemas.microsoft.com/office/powerpoint/2010/main" val="1978405067"/>
              </p:ext>
            </p:extLst>
          </p:nvPr>
        </p:nvGraphicFramePr>
        <p:xfrm>
          <a:off x="838200" y="2318657"/>
          <a:ext cx="4781550" cy="3605048"/>
        </p:xfrm>
        <a:graphic>
          <a:graphicData uri="http://schemas.openxmlformats.org/presentationml/2006/ole">
            <mc:AlternateContent xmlns:mc="http://schemas.openxmlformats.org/markup-compatibility/2006">
              <mc:Choice xmlns:v="urn:schemas-microsoft-com:vml" Requires="v">
                <p:oleObj spid="_x0000_s2279" name="Worksheet" r:id="rId4" imgW="4572305" imgH="2705405" progId="Excel.Sheet.8">
                  <p:embed/>
                </p:oleObj>
              </mc:Choice>
              <mc:Fallback>
                <p:oleObj name="Worksheet" r:id="rId4" imgW="4572305" imgH="2705405" progId="Excel.Sheet.8">
                  <p:embed/>
                  <p:pic>
                    <p:nvPicPr>
                      <p:cNvPr id="512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318657"/>
                        <a:ext cx="4781550" cy="3605048"/>
                      </a:xfrm>
                      <a:prstGeom prst="rect">
                        <a:avLst/>
                      </a:prstGeom>
                      <a:noFill/>
                      <a:ln>
                        <a:noFill/>
                      </a:ln>
                      <a:effectLst/>
                    </p:spPr>
                  </p:pic>
                </p:oleObj>
              </mc:Fallback>
            </mc:AlternateContent>
          </a:graphicData>
        </a:graphic>
      </p:graphicFrame>
      <p:graphicFrame>
        <p:nvGraphicFramePr>
          <p:cNvPr id="5" name="Object 6">
            <a:extLst>
              <a:ext uri="{FF2B5EF4-FFF2-40B4-BE49-F238E27FC236}">
                <a16:creationId xmlns:a16="http://schemas.microsoft.com/office/drawing/2014/main" id="{C67D2C7E-926F-7943-8649-6435FC605F1A}"/>
              </a:ext>
            </a:extLst>
          </p:cNvPr>
          <p:cNvGraphicFramePr>
            <a:graphicFrameLocks noChangeAspect="1"/>
          </p:cNvGraphicFramePr>
          <p:nvPr>
            <p:extLst>
              <p:ext uri="{D42A27DB-BD31-4B8C-83A1-F6EECF244321}">
                <p14:modId xmlns:p14="http://schemas.microsoft.com/office/powerpoint/2010/main" val="2413416994"/>
              </p:ext>
            </p:extLst>
          </p:nvPr>
        </p:nvGraphicFramePr>
        <p:xfrm>
          <a:off x="6572252" y="2321832"/>
          <a:ext cx="4781550" cy="3591828"/>
        </p:xfrm>
        <a:graphic>
          <a:graphicData uri="http://schemas.openxmlformats.org/presentationml/2006/ole">
            <mc:AlternateContent xmlns:mc="http://schemas.openxmlformats.org/markup-compatibility/2006">
              <mc:Choice xmlns:v="urn:schemas-microsoft-com:vml" Requires="v">
                <p:oleObj spid="_x0000_s2280" name="Worksheet" r:id="rId6" imgW="4572381" imgH="2705405" progId="Excel.Sheet.8">
                  <p:embed/>
                </p:oleObj>
              </mc:Choice>
              <mc:Fallback>
                <p:oleObj name="Worksheet" r:id="rId6" imgW="4572381" imgH="2705405" progId="Excel.Sheet.8">
                  <p:embed/>
                  <p:pic>
                    <p:nvPicPr>
                      <p:cNvPr id="5123"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252" y="2321832"/>
                        <a:ext cx="4781550" cy="3591828"/>
                      </a:xfrm>
                      <a:prstGeom prst="rect">
                        <a:avLst/>
                      </a:prstGeom>
                      <a:noFill/>
                      <a:ln>
                        <a:noFill/>
                      </a:ln>
                      <a:effectLst/>
                    </p:spPr>
                  </p:pic>
                </p:oleObj>
              </mc:Fallback>
            </mc:AlternateContent>
          </a:graphicData>
        </a:graphic>
      </p:graphicFrame>
      <p:sp>
        <p:nvSpPr>
          <p:cNvPr id="6" name="Slide Number Placeholder 1">
            <a:extLst>
              <a:ext uri="{FF2B5EF4-FFF2-40B4-BE49-F238E27FC236}">
                <a16:creationId xmlns:a16="http://schemas.microsoft.com/office/drawing/2014/main" id="{1A071165-69BD-B847-B0C5-025FD17EA2E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19</a:t>
            </a:fld>
            <a:endParaRPr lang="en-US" dirty="0"/>
          </a:p>
        </p:txBody>
      </p:sp>
    </p:spTree>
    <p:extLst>
      <p:ext uri="{BB962C8B-B14F-4D97-AF65-F5344CB8AC3E}">
        <p14:creationId xmlns:p14="http://schemas.microsoft.com/office/powerpoint/2010/main" val="248610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Instructor: Dr. Tsung-Wei Huang (TW)</a:t>
            </a:r>
          </a:p>
          <a:p>
            <a:pPr lvl="1"/>
            <a:r>
              <a:rPr lang="en-US" sz="2300" dirty="0">
                <a:hlinkClick r:id="rId3"/>
              </a:rPr>
              <a:t>tsung-wei.huang@utah.edu</a:t>
            </a:r>
            <a:endParaRPr lang="en-US" sz="2300" dirty="0"/>
          </a:p>
          <a:p>
            <a:pPr lvl="1"/>
            <a:r>
              <a:rPr lang="en-US" sz="2300" dirty="0"/>
              <a:t>MEB 2124</a:t>
            </a:r>
          </a:p>
          <a:p>
            <a:r>
              <a:rPr lang="en-US" b="1" dirty="0"/>
              <a:t>Time: </a:t>
            </a:r>
            <a:r>
              <a:rPr lang="en-US" b="1" dirty="0" err="1"/>
              <a:t>MoWe</a:t>
            </a:r>
            <a:r>
              <a:rPr lang="en-US" b="1" dirty="0"/>
              <a:t> / 3 PM – 4:20 PM (excluding holidays)</a:t>
            </a:r>
          </a:p>
          <a:p>
            <a:pPr lvl="1"/>
            <a:r>
              <a:rPr lang="en-US" dirty="0"/>
              <a:t>In person: WEB L114</a:t>
            </a:r>
          </a:p>
          <a:p>
            <a:pPr lvl="1"/>
            <a:r>
              <a:rPr lang="en-US" dirty="0"/>
              <a:t>Zoom (back-up plan): </a:t>
            </a:r>
            <a:r>
              <a:rPr lang="en-US" dirty="0">
                <a:hlinkClick r:id="rId4"/>
              </a:rPr>
              <a:t>https://utah.zoom.us/j/2468214418</a:t>
            </a:r>
            <a:endParaRPr lang="en-US" dirty="0"/>
          </a:p>
          <a:p>
            <a:r>
              <a:rPr lang="en-US" b="1" dirty="0"/>
              <a:t>Webpage</a:t>
            </a:r>
          </a:p>
          <a:p>
            <a:pPr lvl="1"/>
            <a:r>
              <a:rPr lang="en-US" dirty="0"/>
              <a:t>GitHub: </a:t>
            </a:r>
            <a:r>
              <a:rPr lang="en-US" dirty="0">
                <a:hlinkClick r:id="rId5"/>
              </a:rPr>
              <a:t>https://github.com/tsung-wei-huang/ece5960-physical-design/</a:t>
            </a:r>
            <a:endParaRPr lang="en-US" dirty="0"/>
          </a:p>
          <a:p>
            <a:r>
              <a:rPr lang="en-US" b="1" dirty="0"/>
              <a:t>Office hour: by appointment</a:t>
            </a:r>
          </a:p>
        </p:txBody>
      </p:sp>
      <p:sp>
        <p:nvSpPr>
          <p:cNvPr id="4" name="Slide Number Placeholder 1">
            <a:extLst>
              <a:ext uri="{FF2B5EF4-FFF2-40B4-BE49-F238E27FC236}">
                <a16:creationId xmlns:a16="http://schemas.microsoft.com/office/drawing/2014/main" id="{43685783-48A1-0C47-B34C-E20604A002C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340768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319B-570E-1648-9EE3-FDF81D29408A}"/>
              </a:ext>
            </a:extLst>
          </p:cNvPr>
          <p:cNvSpPr>
            <a:spLocks noGrp="1"/>
          </p:cNvSpPr>
          <p:nvPr>
            <p:ph type="title"/>
          </p:nvPr>
        </p:nvSpPr>
        <p:spPr/>
        <p:txBody>
          <a:bodyPr/>
          <a:lstStyle/>
          <a:p>
            <a:r>
              <a:rPr lang="en-US" dirty="0"/>
              <a:t>Lithography Example</a:t>
            </a:r>
          </a:p>
        </p:txBody>
      </p:sp>
      <p:pic>
        <p:nvPicPr>
          <p:cNvPr id="4" name="Picture 3">
            <a:extLst>
              <a:ext uri="{FF2B5EF4-FFF2-40B4-BE49-F238E27FC236}">
                <a16:creationId xmlns:a16="http://schemas.microsoft.com/office/drawing/2014/main" id="{FAB9EBDF-9009-6248-9C83-8A2A02B1C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71064"/>
            <a:ext cx="8675912" cy="513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5" name="Picture 3">
            <a:extLst>
              <a:ext uri="{FF2B5EF4-FFF2-40B4-BE49-F238E27FC236}">
                <a16:creationId xmlns:a16="http://schemas.microsoft.com/office/drawing/2014/main" id="{AC85DF91-8E71-B244-9268-948CD5827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6231" y="3585090"/>
            <a:ext cx="2393952" cy="202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id="{A73DF8F6-2C6A-FC46-A9A5-75E02079021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20</a:t>
            </a:fld>
            <a:endParaRPr lang="en-US" dirty="0"/>
          </a:p>
        </p:txBody>
      </p:sp>
    </p:spTree>
    <p:extLst>
      <p:ext uri="{BB962C8B-B14F-4D97-AF65-F5344CB8AC3E}">
        <p14:creationId xmlns:p14="http://schemas.microsoft.com/office/powerpoint/2010/main" val="178446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8B34-854E-B54A-AA40-5CBA47E8BCE9}"/>
              </a:ext>
            </a:extLst>
          </p:cNvPr>
          <p:cNvSpPr>
            <a:spLocks noGrp="1"/>
          </p:cNvSpPr>
          <p:nvPr>
            <p:ph type="title"/>
          </p:nvPr>
        </p:nvSpPr>
        <p:spPr/>
        <p:txBody>
          <a:bodyPr/>
          <a:lstStyle/>
          <a:p>
            <a:r>
              <a:rPr lang="en-US" altLang="zh-TW" sz="4000" dirty="0">
                <a:ea typeface="新細明體" pitchFamily="18" charset="-120"/>
              </a:rPr>
              <a:t>Lithography Example (cont’d)</a:t>
            </a:r>
            <a:endParaRPr lang="en-US" dirty="0"/>
          </a:p>
        </p:txBody>
      </p:sp>
      <p:pic>
        <p:nvPicPr>
          <p:cNvPr id="5" name="Content Placeholder 4">
            <a:extLst>
              <a:ext uri="{FF2B5EF4-FFF2-40B4-BE49-F238E27FC236}">
                <a16:creationId xmlns:a16="http://schemas.microsoft.com/office/drawing/2014/main" id="{011E993B-C80B-744E-B861-9532159F3E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5353" y="1597478"/>
            <a:ext cx="7532779" cy="4710113"/>
          </a:xfrm>
        </p:spPr>
      </p:pic>
      <p:pic>
        <p:nvPicPr>
          <p:cNvPr id="12290" name="Picture 2" descr="EUV Demand is Up: EUV Device Manufacturer ASML Beats Sales ...">
            <a:extLst>
              <a:ext uri="{FF2B5EF4-FFF2-40B4-BE49-F238E27FC236}">
                <a16:creationId xmlns:a16="http://schemas.microsoft.com/office/drawing/2014/main" id="{19476742-99FB-064E-BA7C-57746124E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943" y="1401535"/>
            <a:ext cx="3918857" cy="265303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United States once again obstructed, China has no hope of buying a 5nm  extreme ultraviolet lithography machine, is it possible to replace it with  domestic products? - iNEWS">
            <a:extLst>
              <a:ext uri="{FF2B5EF4-FFF2-40B4-BE49-F238E27FC236}">
                <a16:creationId xmlns:a16="http://schemas.microsoft.com/office/drawing/2014/main" id="{59598619-81BF-B149-8DBB-37E8BB6C5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4936" y="4277457"/>
            <a:ext cx="2686957" cy="180724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E685AA66-B941-1C4D-AEDD-B01282D9B3B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21</a:t>
            </a:fld>
            <a:endParaRPr lang="en-US" dirty="0"/>
          </a:p>
        </p:txBody>
      </p:sp>
    </p:spTree>
    <p:extLst>
      <p:ext uri="{BB962C8B-B14F-4D97-AF65-F5344CB8AC3E}">
        <p14:creationId xmlns:p14="http://schemas.microsoft.com/office/powerpoint/2010/main" val="285143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27B4-CBCE-0044-9342-5BF19466F347}"/>
              </a:ext>
            </a:extLst>
          </p:cNvPr>
          <p:cNvSpPr>
            <a:spLocks noGrp="1"/>
          </p:cNvSpPr>
          <p:nvPr>
            <p:ph type="title"/>
          </p:nvPr>
        </p:nvSpPr>
        <p:spPr/>
        <p:txBody>
          <a:bodyPr>
            <a:normAutofit/>
          </a:bodyPr>
          <a:lstStyle/>
          <a:p>
            <a:r>
              <a:rPr lang="en-US" altLang="zh-TW" sz="4000" dirty="0">
                <a:ea typeface="新細明體" pitchFamily="18" charset="-120"/>
              </a:rPr>
              <a:t>Optical Proximity Correction (OPC)</a:t>
            </a:r>
            <a:endParaRPr lang="en-US" dirty="0"/>
          </a:p>
        </p:txBody>
      </p:sp>
      <p:pic>
        <p:nvPicPr>
          <p:cNvPr id="4" name="Picture 3" descr="problem2_opc">
            <a:extLst>
              <a:ext uri="{FF2B5EF4-FFF2-40B4-BE49-F238E27FC236}">
                <a16:creationId xmlns:a16="http://schemas.microsoft.com/office/drawing/2014/main" id="{1B26C9A3-96D7-5F46-9D53-7C357249C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856" y="1730828"/>
            <a:ext cx="3556199" cy="411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roblem_opc">
            <a:extLst>
              <a:ext uri="{FF2B5EF4-FFF2-40B4-BE49-F238E27FC236}">
                <a16:creationId xmlns:a16="http://schemas.microsoft.com/office/drawing/2014/main" id="{493866F2-7B1E-2B4D-9050-856F41399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4881" y="1744417"/>
            <a:ext cx="3523199" cy="407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B5B77667-1FA3-0144-92F5-C8FD0267ED55}"/>
              </a:ext>
            </a:extLst>
          </p:cNvPr>
          <p:cNvSpPr txBox="1">
            <a:spLocks noChangeArrowheads="1"/>
          </p:cNvSpPr>
          <p:nvPr/>
        </p:nvSpPr>
        <p:spPr bwMode="auto">
          <a:xfrm>
            <a:off x="7271088" y="5912080"/>
            <a:ext cx="2931147" cy="48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r>
              <a:rPr lang="en-US" altLang="zh-TW" b="1">
                <a:latin typeface="Arial" pitchFamily="34" charset="0"/>
              </a:rPr>
              <a:t>More OPC friendly</a:t>
            </a:r>
          </a:p>
        </p:txBody>
      </p:sp>
      <p:sp>
        <p:nvSpPr>
          <p:cNvPr id="7" name="Slide Number Placeholder 1">
            <a:extLst>
              <a:ext uri="{FF2B5EF4-FFF2-40B4-BE49-F238E27FC236}">
                <a16:creationId xmlns:a16="http://schemas.microsoft.com/office/drawing/2014/main" id="{C2347400-9732-EE44-A29C-FC12AF52E95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22</a:t>
            </a:fld>
            <a:endParaRPr lang="en-US" dirty="0"/>
          </a:p>
        </p:txBody>
      </p:sp>
    </p:spTree>
    <p:extLst>
      <p:ext uri="{BB962C8B-B14F-4D97-AF65-F5344CB8AC3E}">
        <p14:creationId xmlns:p14="http://schemas.microsoft.com/office/powerpoint/2010/main" val="538837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Solving Physical Design Problems</a:t>
            </a:r>
          </a:p>
        </p:txBody>
      </p:sp>
      <p:sp>
        <p:nvSpPr>
          <p:cNvPr id="3" name="Content Placeholder 2">
            <a:extLst>
              <a:ext uri="{FF2B5EF4-FFF2-40B4-BE49-F238E27FC236}">
                <a16:creationId xmlns:a16="http://schemas.microsoft.com/office/drawing/2014/main" id="{EF2583E5-B1E7-B14D-A6FE-85CC49716213}"/>
              </a:ext>
            </a:extLst>
          </p:cNvPr>
          <p:cNvSpPr>
            <a:spLocks noGrp="1"/>
          </p:cNvSpPr>
          <p:nvPr>
            <p:ph idx="1"/>
          </p:nvPr>
        </p:nvSpPr>
        <p:spPr/>
        <p:txBody>
          <a:bodyPr>
            <a:normAutofit/>
          </a:bodyPr>
          <a:lstStyle/>
          <a:p>
            <a:pPr eaLnBrk="1" hangingPunct="1"/>
            <a:r>
              <a:rPr lang="en-US" altLang="zh-TW" dirty="0">
                <a:ea typeface="新細明體" pitchFamily="18" charset="-120"/>
              </a:rPr>
              <a:t>To optimize design among different objectives, area, power, performance, and etc.</a:t>
            </a:r>
          </a:p>
          <a:p>
            <a:pPr eaLnBrk="1" hangingPunct="1"/>
            <a:r>
              <a:rPr lang="en-US" altLang="zh-TW" b="1" dirty="0">
                <a:solidFill>
                  <a:srgbClr val="FF0000"/>
                </a:solidFill>
                <a:ea typeface="新細明體" pitchFamily="18" charset="-120"/>
              </a:rPr>
              <a:t>Fundamental questions: How to do it smartly?</a:t>
            </a:r>
          </a:p>
          <a:p>
            <a:pPr eaLnBrk="1" hangingPunct="1"/>
            <a:r>
              <a:rPr lang="en-US" altLang="zh-TW" dirty="0">
                <a:ea typeface="新細明體" pitchFamily="18" charset="-120"/>
              </a:rPr>
              <a:t>Definition of algorithm in a board sense: A step-by-step procedure for solving a problem. Examples:</a:t>
            </a:r>
          </a:p>
          <a:p>
            <a:pPr lvl="1" eaLnBrk="1" hangingPunct="1"/>
            <a:r>
              <a:rPr lang="en-US" altLang="zh-TW" dirty="0">
                <a:ea typeface="新細明體" pitchFamily="18" charset="-120"/>
              </a:rPr>
              <a:t>Cooking a dish</a:t>
            </a:r>
          </a:p>
          <a:p>
            <a:pPr lvl="1" eaLnBrk="1" hangingPunct="1"/>
            <a:r>
              <a:rPr lang="en-US" altLang="zh-TW" dirty="0">
                <a:ea typeface="新細明體" pitchFamily="18" charset="-120"/>
              </a:rPr>
              <a:t>Making a phone call</a:t>
            </a:r>
          </a:p>
          <a:p>
            <a:pPr lvl="1" eaLnBrk="1" hangingPunct="1"/>
            <a:r>
              <a:rPr lang="en-US" altLang="zh-TW" dirty="0">
                <a:ea typeface="新細明體" pitchFamily="18" charset="-120"/>
              </a:rPr>
              <a:t>Sorting a hand of cards</a:t>
            </a:r>
          </a:p>
          <a:p>
            <a:pPr eaLnBrk="1" hangingPunct="1"/>
            <a:r>
              <a:rPr lang="en-US" altLang="zh-TW" dirty="0">
                <a:ea typeface="新細明體" pitchFamily="18" charset="-120"/>
              </a:rPr>
              <a:t>Definition for computational problem</a:t>
            </a:r>
          </a:p>
          <a:p>
            <a:pPr lvl="1"/>
            <a:r>
              <a:rPr lang="en-US" altLang="zh-TW" dirty="0">
                <a:ea typeface="新細明體" pitchFamily="18" charset="-120"/>
              </a:rPr>
              <a:t>A well-defined computational procedure that takes some value as input and produces some value as output</a:t>
            </a:r>
          </a:p>
          <a:p>
            <a:endParaRPr lang="en-US" dirty="0"/>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23</a:t>
            </a:fld>
            <a:endParaRPr lang="en-US" dirty="0"/>
          </a:p>
        </p:txBody>
      </p:sp>
    </p:spTree>
    <p:extLst>
      <p:ext uri="{BB962C8B-B14F-4D97-AF65-F5344CB8AC3E}">
        <p14:creationId xmlns:p14="http://schemas.microsoft.com/office/powerpoint/2010/main" val="385296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C828-2FDD-CB40-862D-30936AF4BDD5}"/>
              </a:ext>
            </a:extLst>
          </p:cNvPr>
          <p:cNvSpPr>
            <a:spLocks noGrp="1"/>
          </p:cNvSpPr>
          <p:nvPr>
            <p:ph type="title"/>
          </p:nvPr>
        </p:nvSpPr>
        <p:spPr/>
        <p:txBody>
          <a:bodyPr/>
          <a:lstStyle/>
          <a:p>
            <a:r>
              <a:rPr lang="en-US" dirty="0"/>
              <a:t>Computational Problems</a:t>
            </a:r>
          </a:p>
        </p:txBody>
      </p:sp>
      <p:sp>
        <p:nvSpPr>
          <p:cNvPr id="3" name="Content Placeholder 2">
            <a:extLst>
              <a:ext uri="{FF2B5EF4-FFF2-40B4-BE49-F238E27FC236}">
                <a16:creationId xmlns:a16="http://schemas.microsoft.com/office/drawing/2014/main" id="{CECFA1F7-B861-A84F-B0E2-580F0E94A814}"/>
              </a:ext>
            </a:extLst>
          </p:cNvPr>
          <p:cNvSpPr>
            <a:spLocks noGrp="1"/>
          </p:cNvSpPr>
          <p:nvPr>
            <p:ph idx="1"/>
          </p:nvPr>
        </p:nvSpPr>
        <p:spPr/>
        <p:txBody>
          <a:bodyPr>
            <a:normAutofit/>
          </a:bodyPr>
          <a:lstStyle/>
          <a:p>
            <a:r>
              <a:rPr lang="en-US" altLang="zh-TW" b="1" dirty="0"/>
              <a:t>Decision problem</a:t>
            </a:r>
          </a:p>
          <a:p>
            <a:pPr lvl="1"/>
            <a:r>
              <a:rPr lang="en-US" altLang="zh-TW" dirty="0"/>
              <a:t>Given a positive integer n, determine if n is prime</a:t>
            </a:r>
          </a:p>
          <a:p>
            <a:r>
              <a:rPr lang="en-US" altLang="zh-TW" b="1" dirty="0"/>
              <a:t>Search problem</a:t>
            </a:r>
          </a:p>
          <a:p>
            <a:pPr lvl="1"/>
            <a:r>
              <a:rPr lang="en-US" altLang="zh-TW" dirty="0"/>
              <a:t>Find all even numbers in X=[1,2,3,4,5]</a:t>
            </a:r>
          </a:p>
          <a:p>
            <a:r>
              <a:rPr lang="en-US" altLang="zh-TW" b="1" dirty="0"/>
              <a:t>Counting problem</a:t>
            </a:r>
          </a:p>
          <a:p>
            <a:pPr lvl="1"/>
            <a:r>
              <a:rPr lang="en-US" altLang="zh-TW" dirty="0"/>
              <a:t>Given a positive integer n, count its number of nontrivial prime factors</a:t>
            </a:r>
          </a:p>
          <a:p>
            <a:r>
              <a:rPr lang="en-US" altLang="zh-TW" b="1" dirty="0"/>
              <a:t>Optimization problem </a:t>
            </a:r>
          </a:p>
          <a:p>
            <a:pPr lvl="1"/>
            <a:r>
              <a:rPr lang="en-US" altLang="zh-TW" dirty="0"/>
              <a:t>Given a graph G, find an independent set of G of maximum size</a:t>
            </a:r>
          </a:p>
          <a:p>
            <a:r>
              <a:rPr lang="en-US" altLang="zh-TW" dirty="0"/>
              <a:t>… </a:t>
            </a:r>
          </a:p>
        </p:txBody>
      </p:sp>
      <p:sp>
        <p:nvSpPr>
          <p:cNvPr id="4" name="TextBox 3">
            <a:extLst>
              <a:ext uri="{FF2B5EF4-FFF2-40B4-BE49-F238E27FC236}">
                <a16:creationId xmlns:a16="http://schemas.microsoft.com/office/drawing/2014/main" id="{38D279CE-CAF8-6A49-9141-BA3157613DD4}"/>
              </a:ext>
            </a:extLst>
          </p:cNvPr>
          <p:cNvSpPr txBox="1"/>
          <p:nvPr/>
        </p:nvSpPr>
        <p:spPr>
          <a:xfrm>
            <a:off x="838200" y="5627915"/>
            <a:ext cx="10515600" cy="523220"/>
          </a:xfrm>
          <a:prstGeom prst="rect">
            <a:avLst/>
          </a:prstGeom>
          <a:solidFill>
            <a:srgbClr val="FFFF00"/>
          </a:solidFill>
        </p:spPr>
        <p:txBody>
          <a:bodyPr wrap="square" rtlCol="0">
            <a:spAutoFit/>
          </a:bodyPr>
          <a:lstStyle/>
          <a:p>
            <a:pPr algn="ctr"/>
            <a:r>
              <a:rPr lang="en-US" sz="2800" dirty="0">
                <a:solidFill>
                  <a:srgbClr val="FF0000"/>
                </a:solidFill>
                <a:highlight>
                  <a:srgbClr val="FFFF00"/>
                </a:highlight>
                <a:latin typeface="Arial" panose="020B0604020202020204" pitchFamily="34" charset="0"/>
                <a:cs typeface="Arial" panose="020B0604020202020204" pitchFamily="34" charset="0"/>
              </a:rPr>
              <a:t>Course objective: How do we solve these problems smartly?</a:t>
            </a:r>
          </a:p>
        </p:txBody>
      </p:sp>
      <p:sp>
        <p:nvSpPr>
          <p:cNvPr id="5" name="Slide Number Placeholder 1">
            <a:extLst>
              <a:ext uri="{FF2B5EF4-FFF2-40B4-BE49-F238E27FC236}">
                <a16:creationId xmlns:a16="http://schemas.microsoft.com/office/drawing/2014/main" id="{68FF957F-E43A-5E4A-A6EE-7DFEA27A767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24</a:t>
            </a:fld>
            <a:endParaRPr lang="en-US" dirty="0"/>
          </a:p>
        </p:txBody>
      </p:sp>
    </p:spTree>
    <p:extLst>
      <p:ext uri="{BB962C8B-B14F-4D97-AF65-F5344CB8AC3E}">
        <p14:creationId xmlns:p14="http://schemas.microsoft.com/office/powerpoint/2010/main" val="197057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endParaRPr lang="en-US" dirty="0"/>
          </a:p>
        </p:txBody>
      </p:sp>
      <p:sp>
        <p:nvSpPr>
          <p:cNvPr id="4" name="Slide Number Placeholder 1">
            <a:extLst>
              <a:ext uri="{FF2B5EF4-FFF2-40B4-BE49-F238E27FC236}">
                <a16:creationId xmlns:a16="http://schemas.microsoft.com/office/drawing/2014/main" id="{4F2664AA-369A-B649-BD28-8B0172F3697E}"/>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25</a:t>
            </a:fld>
            <a:endParaRPr lang="en-US" dirty="0"/>
          </a:p>
        </p:txBody>
      </p:sp>
    </p:spTree>
    <p:extLst>
      <p:ext uri="{BB962C8B-B14F-4D97-AF65-F5344CB8AC3E}">
        <p14:creationId xmlns:p14="http://schemas.microsoft.com/office/powerpoint/2010/main" val="189160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pPr lvl="1" eaLnBrk="1" fontAlgn="auto" hangingPunct="1">
              <a:spcAft>
                <a:spcPts val="0"/>
              </a:spcAft>
              <a:defRPr/>
            </a:pPr>
            <a:r>
              <a:rPr lang="en-US" altLang="zh-TW" dirty="0"/>
              <a:t>We need a total of “b” iterations </a:t>
            </a:r>
          </a:p>
          <a:p>
            <a:pPr lvl="1" eaLnBrk="1" fontAlgn="auto" hangingPunct="1">
              <a:spcAft>
                <a:spcPts val="0"/>
              </a:spcAft>
              <a:defRPr/>
            </a:pPr>
            <a:r>
              <a:rPr lang="en-US" altLang="zh-TW" dirty="0"/>
              <a:t>Very slow execution for large b</a:t>
            </a:r>
          </a:p>
          <a:p>
            <a:endParaRPr lang="en-US" dirty="0"/>
          </a:p>
        </p:txBody>
      </p:sp>
      <p:sp>
        <p:nvSpPr>
          <p:cNvPr id="4" name="Slide Number Placeholder 1">
            <a:extLst>
              <a:ext uri="{FF2B5EF4-FFF2-40B4-BE49-F238E27FC236}">
                <a16:creationId xmlns:a16="http://schemas.microsoft.com/office/drawing/2014/main" id="{7072885B-DB42-504B-996D-6605E66D8BD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26</a:t>
            </a:fld>
            <a:endParaRPr lang="en-US" dirty="0"/>
          </a:p>
        </p:txBody>
      </p:sp>
      <p:sp>
        <p:nvSpPr>
          <p:cNvPr id="5" name="Explosion 2 4">
            <a:extLst>
              <a:ext uri="{FF2B5EF4-FFF2-40B4-BE49-F238E27FC236}">
                <a16:creationId xmlns:a16="http://schemas.microsoft.com/office/drawing/2014/main" id="{755D7F53-9C96-224B-B616-347B2165AFEB}"/>
              </a:ext>
            </a:extLst>
          </p:cNvPr>
          <p:cNvSpPr/>
          <p:nvPr/>
        </p:nvSpPr>
        <p:spPr>
          <a:xfrm>
            <a:off x="7138924" y="3074276"/>
            <a:ext cx="4393551" cy="2728006"/>
          </a:xfrm>
          <a:prstGeom prst="irregularSeal2">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62685-C287-E248-AD1B-C1811A0EE528}"/>
              </a:ext>
            </a:extLst>
          </p:cNvPr>
          <p:cNvSpPr txBox="1"/>
          <p:nvPr/>
        </p:nvSpPr>
        <p:spPr>
          <a:xfrm rot="20359804">
            <a:off x="7804173" y="4188516"/>
            <a:ext cx="2817777" cy="707886"/>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Very frequently asked interview questions!!!</a:t>
            </a:r>
          </a:p>
        </p:txBody>
      </p:sp>
    </p:spTree>
    <p:extLst>
      <p:ext uri="{BB962C8B-B14F-4D97-AF65-F5344CB8AC3E}">
        <p14:creationId xmlns:p14="http://schemas.microsoft.com/office/powerpoint/2010/main" val="3412380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Refined Solution (Recursive)</a:t>
            </a:r>
          </a:p>
        </p:txBody>
      </p:sp>
      <p:sp>
        <p:nvSpPr>
          <p:cNvPr id="4" name="TextBox 3">
            <a:extLst>
              <a:ext uri="{FF2B5EF4-FFF2-40B4-BE49-F238E27FC236}">
                <a16:creationId xmlns:a16="http://schemas.microsoft.com/office/drawing/2014/main" id="{CE8C3038-CFFC-B64D-8A01-27F3A707B74F}"/>
              </a:ext>
            </a:extLst>
          </p:cNvPr>
          <p:cNvSpPr txBox="1"/>
          <p:nvPr/>
        </p:nvSpPr>
        <p:spPr>
          <a:xfrm>
            <a:off x="2253389" y="3196367"/>
            <a:ext cx="7543331" cy="2554545"/>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16</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8</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8</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4</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4</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0</a:t>
            </a:r>
            <a:r>
              <a:rPr lang="en-US" altLang="zh-TW" sz="3200" dirty="0">
                <a:solidFill>
                  <a:schemeClr val="accent5">
                    <a:lumMod val="75000"/>
                  </a:schemeClr>
                </a:solidFill>
                <a:latin typeface="Arial" panose="020B0604020202020204" pitchFamily="34" charset="0"/>
                <a:cs typeface="Arial" panose="020B0604020202020204" pitchFamily="34" charset="0"/>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27</a:t>
            </a:fld>
            <a:endParaRPr lang="en-US" dirty="0"/>
          </a:p>
        </p:txBody>
      </p:sp>
      <p:sp>
        <p:nvSpPr>
          <p:cNvPr id="8" name="Content Placeholder 2">
            <a:extLst>
              <a:ext uri="{FF2B5EF4-FFF2-40B4-BE49-F238E27FC236}">
                <a16:creationId xmlns:a16="http://schemas.microsoft.com/office/drawing/2014/main" id="{D053079A-66B7-DA4C-8D3E-7141F7F5CB82}"/>
              </a:ext>
            </a:extLst>
          </p:cNvPr>
          <p:cNvSpPr>
            <a:spLocks noGrp="1"/>
          </p:cNvSpPr>
          <p:nvPr>
            <p:ph idx="1"/>
          </p:nvPr>
        </p:nvSpPr>
        <p:spPr>
          <a:xfrm>
            <a:off x="838200" y="1466849"/>
            <a:ext cx="10515600" cy="4710113"/>
          </a:xfrm>
        </p:spPr>
        <p:txBody>
          <a:bodyPr/>
          <a:lstStyle/>
          <a:p>
            <a:pPr>
              <a:defRPr/>
            </a:pPr>
            <a:r>
              <a:rPr lang="en-US" altLang="zh-TW" dirty="0"/>
              <a:t>Input: a=2, b=15, c; Output: x = a</a:t>
            </a:r>
            <a:r>
              <a:rPr lang="en-US" altLang="zh-TW" baseline="30000" dirty="0"/>
              <a:t>b</a:t>
            </a:r>
            <a:r>
              <a:rPr lang="en-US" altLang="zh-TW" dirty="0"/>
              <a:t> (mod c)</a:t>
            </a:r>
          </a:p>
          <a:p>
            <a:pPr eaLnBrk="1" fontAlgn="auto" hangingPunct="1">
              <a:spcAft>
                <a:spcPts val="0"/>
              </a:spcAft>
              <a:defRPr/>
            </a:pPr>
            <a:r>
              <a:rPr lang="en-US" altLang="zh-TW" b="1" dirty="0"/>
              <a:t>Simple solution needs a total of b=15 iterations</a:t>
            </a:r>
          </a:p>
          <a:p>
            <a:r>
              <a:rPr lang="en-US" dirty="0"/>
              <a:t>Let’s refine the iteration count recursively</a:t>
            </a:r>
          </a:p>
        </p:txBody>
      </p:sp>
    </p:spTree>
    <p:extLst>
      <p:ext uri="{BB962C8B-B14F-4D97-AF65-F5344CB8AC3E}">
        <p14:creationId xmlns:p14="http://schemas.microsoft.com/office/powerpoint/2010/main" val="1385235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Refined Solution (Recursive) (cont’d)</a:t>
            </a:r>
          </a:p>
        </p:txBody>
      </p:sp>
      <p:sp>
        <p:nvSpPr>
          <p:cNvPr id="3" name="Content Placeholder 2">
            <a:extLst>
              <a:ext uri="{FF2B5EF4-FFF2-40B4-BE49-F238E27FC236}">
                <a16:creationId xmlns:a16="http://schemas.microsoft.com/office/drawing/2014/main" id="{D023C548-92DC-3F43-9F25-2196BB3AF912}"/>
              </a:ext>
            </a:extLst>
          </p:cNvPr>
          <p:cNvSpPr>
            <a:spLocks noGrp="1"/>
          </p:cNvSpPr>
          <p:nvPr>
            <p:ph idx="1"/>
          </p:nvPr>
        </p:nvSpPr>
        <p:spPr>
          <a:xfrm>
            <a:off x="838200" y="1466849"/>
            <a:ext cx="10515600" cy="5130801"/>
          </a:xfrm>
        </p:spPr>
        <p:txBody>
          <a:bodyPr>
            <a:normAutofit lnSpcReduction="10000"/>
          </a:bodyPr>
          <a:lstStyle/>
          <a:p>
            <a:pPr>
              <a:buNone/>
            </a:pPr>
            <a:r>
              <a:rPr lang="en-US" altLang="zh-TW" sz="2400" dirty="0"/>
              <a:t>#define SQUARE(x) (x*x)</a:t>
            </a:r>
          </a:p>
          <a:p>
            <a:pPr>
              <a:buNone/>
            </a:pPr>
            <a:r>
              <a:rPr lang="en-US" altLang="zh-TW" sz="2400" dirty="0"/>
              <a:t>int </a:t>
            </a:r>
            <a:r>
              <a:rPr lang="en-US" altLang="zh-TW" sz="2400" dirty="0" err="1"/>
              <a:t>bigmod</a:t>
            </a:r>
            <a:r>
              <a:rPr lang="en-US" altLang="zh-TW" sz="2400" dirty="0"/>
              <a:t>(int a, int b, int c) {</a:t>
            </a:r>
          </a:p>
          <a:p>
            <a:pPr>
              <a:buNone/>
            </a:pPr>
            <a:r>
              <a:rPr lang="en-US" altLang="zh-TW" sz="2400" dirty="0"/>
              <a:t>    if(b==0) return 1;</a:t>
            </a:r>
          </a:p>
          <a:p>
            <a:pPr>
              <a:buNone/>
            </a:pPr>
            <a:r>
              <a:rPr lang="en-US" altLang="zh-TW" sz="2400" dirty="0"/>
              <a:t>    else if(b%2==0)</a:t>
            </a:r>
          </a:p>
          <a:p>
            <a:pPr>
              <a:buNone/>
            </a:pPr>
            <a:r>
              <a:rPr lang="en-US" altLang="zh-TW" sz="2400" dirty="0"/>
              <a:t>        return SQUARE(</a:t>
            </a:r>
            <a:r>
              <a:rPr lang="en-US" altLang="zh-TW" sz="2400" dirty="0" err="1"/>
              <a:t>bigmod</a:t>
            </a:r>
            <a:r>
              <a:rPr lang="en-US" altLang="zh-TW" sz="2400" dirty="0"/>
              <a:t>(</a:t>
            </a:r>
            <a:r>
              <a:rPr lang="en-US" altLang="zh-TW" sz="2400" dirty="0" err="1"/>
              <a:t>a,b</a:t>
            </a:r>
            <a:r>
              <a:rPr lang="en-US" altLang="zh-TW" sz="2400" dirty="0"/>
              <a:t>/2,c)%c)%c;</a:t>
            </a:r>
          </a:p>
          <a:p>
            <a:pPr>
              <a:buNone/>
            </a:pPr>
            <a:r>
              <a:rPr lang="en-US" altLang="zh-TW" sz="2400" dirty="0"/>
              <a:t>    else return ((</a:t>
            </a:r>
            <a:r>
              <a:rPr lang="en-US" altLang="zh-TW" sz="2400" dirty="0" err="1"/>
              <a:t>a%c</a:t>
            </a:r>
            <a:r>
              <a:rPr lang="en-US" altLang="zh-TW" sz="2400" dirty="0"/>
              <a:t>)*</a:t>
            </a:r>
            <a:r>
              <a:rPr lang="en-US" altLang="zh-TW" sz="2400" dirty="0" err="1"/>
              <a:t>bigmod</a:t>
            </a:r>
            <a:r>
              <a:rPr lang="en-US" altLang="zh-TW" sz="2400" dirty="0"/>
              <a:t>(a,b-1,c))%c;</a:t>
            </a:r>
          </a:p>
          <a:p>
            <a:pPr>
              <a:buNone/>
            </a:pPr>
            <a:r>
              <a:rPr lang="en-US" altLang="zh-TW" sz="2400" dirty="0"/>
              <a:t>}</a:t>
            </a:r>
          </a:p>
          <a:p>
            <a:pPr>
              <a:buNone/>
            </a:pPr>
            <a:r>
              <a:rPr lang="en-US" altLang="zh-TW" sz="2400" dirty="0"/>
              <a:t>int main() {</a:t>
            </a:r>
          </a:p>
          <a:p>
            <a:pPr>
              <a:buNone/>
            </a:pPr>
            <a:r>
              <a:rPr lang="en-US" altLang="zh-TW" sz="2400" dirty="0"/>
              <a:t>    int </a:t>
            </a:r>
            <a:r>
              <a:rPr lang="en-US" altLang="zh-TW" sz="2400" dirty="0" err="1"/>
              <a:t>a,b,c</a:t>
            </a:r>
            <a:r>
              <a:rPr lang="en-US" altLang="zh-TW" sz="2400" dirty="0"/>
              <a:t>;</a:t>
            </a:r>
            <a:endParaRPr lang="zh-TW" altLang="en-US" sz="2400" dirty="0"/>
          </a:p>
          <a:p>
            <a:pPr>
              <a:buNone/>
            </a:pPr>
            <a:r>
              <a:rPr lang="en-US" altLang="zh-TW" sz="2400" dirty="0"/>
              <a:t>    while(std::</a:t>
            </a:r>
            <a:r>
              <a:rPr lang="en-US" altLang="zh-TW" sz="2400" dirty="0" err="1"/>
              <a:t>cin</a:t>
            </a:r>
            <a:r>
              <a:rPr lang="en-US" altLang="zh-TW" sz="2400" dirty="0"/>
              <a:t> &gt;&gt; a &gt;&gt; b &gt;&gt; c)  std::</a:t>
            </a:r>
            <a:r>
              <a:rPr lang="en-US" altLang="zh-TW" sz="2400" dirty="0" err="1"/>
              <a:t>cout</a:t>
            </a:r>
            <a:r>
              <a:rPr lang="en-US" altLang="zh-TW" sz="2400" dirty="0"/>
              <a:t>&lt;&lt;</a:t>
            </a:r>
            <a:r>
              <a:rPr lang="en-US" altLang="zh-TW" sz="2400" dirty="0" err="1"/>
              <a:t>bigmod</a:t>
            </a:r>
            <a:r>
              <a:rPr lang="en-US" altLang="zh-TW" sz="2400" dirty="0"/>
              <a:t>(</a:t>
            </a:r>
            <a:r>
              <a:rPr lang="en-US" altLang="zh-TW" sz="2400" dirty="0" err="1"/>
              <a:t>a,b,c</a:t>
            </a:r>
            <a:r>
              <a:rPr lang="en-US" altLang="zh-TW" sz="2400" dirty="0"/>
              <a:t>)&lt;&lt;</a:t>
            </a:r>
            <a:r>
              <a:rPr lang="en-US" altLang="zh-TW" sz="2400" dirty="0" err="1"/>
              <a:t>endl</a:t>
            </a:r>
            <a:r>
              <a:rPr lang="en-US" altLang="zh-TW" sz="2400" dirty="0"/>
              <a:t>;</a:t>
            </a:r>
          </a:p>
          <a:p>
            <a:pPr>
              <a:buNone/>
            </a:pPr>
            <a:r>
              <a:rPr lang="en-US" altLang="zh-TW" sz="2400" dirty="0"/>
              <a:t>    return 0;</a:t>
            </a:r>
          </a:p>
          <a:p>
            <a:pPr>
              <a:buNone/>
            </a:pPr>
            <a:r>
              <a:rPr lang="en-US" altLang="zh-TW" sz="2400" dirty="0"/>
              <a:t>}</a:t>
            </a:r>
          </a:p>
        </p:txBody>
      </p:sp>
      <p:sp>
        <p:nvSpPr>
          <p:cNvPr id="4" name="TextBox 3">
            <a:extLst>
              <a:ext uri="{FF2B5EF4-FFF2-40B4-BE49-F238E27FC236}">
                <a16:creationId xmlns:a16="http://schemas.microsoft.com/office/drawing/2014/main" id="{CE8C3038-CFFC-B64D-8A01-27F3A707B74F}"/>
              </a:ext>
            </a:extLst>
          </p:cNvPr>
          <p:cNvSpPr txBox="1"/>
          <p:nvPr/>
        </p:nvSpPr>
        <p:spPr>
          <a:xfrm>
            <a:off x="7489371" y="1466849"/>
            <a:ext cx="3864429" cy="1631216"/>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16</a:t>
            </a:r>
            <a:r>
              <a:rPr lang="en-US" altLang="zh-TW" sz="2000" dirty="0">
                <a:solidFill>
                  <a:schemeClr val="accent5">
                    <a:lumMod val="75000"/>
                  </a:schemeClr>
                </a:solidFill>
              </a:rPr>
              <a:t> = ( 2</a:t>
            </a:r>
            <a:r>
              <a:rPr lang="en-US" altLang="zh-TW" sz="2000" baseline="30000" dirty="0">
                <a:solidFill>
                  <a:schemeClr val="accent5">
                    <a:lumMod val="75000"/>
                  </a:schemeClr>
                </a:solidFill>
              </a:rPr>
              <a:t>8</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8</a:t>
            </a:r>
            <a:r>
              <a:rPr lang="en-US" altLang="zh-TW" sz="2000" dirty="0">
                <a:solidFill>
                  <a:schemeClr val="accent5">
                    <a:lumMod val="75000"/>
                  </a:schemeClr>
                </a:solidFill>
              </a:rPr>
              <a:t>  = ( 2</a:t>
            </a:r>
            <a:r>
              <a:rPr lang="en-US" altLang="zh-TW" sz="2000" baseline="30000" dirty="0">
                <a:solidFill>
                  <a:schemeClr val="accent5">
                    <a:lumMod val="75000"/>
                  </a:schemeClr>
                </a:solidFill>
              </a:rPr>
              <a:t>4</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4</a:t>
            </a:r>
            <a:r>
              <a:rPr lang="en-US" altLang="zh-TW" sz="2000" dirty="0">
                <a:solidFill>
                  <a:schemeClr val="accent5">
                    <a:lumMod val="75000"/>
                  </a:schemeClr>
                </a:solidFill>
              </a:rPr>
              <a:t>  = ( 2</a:t>
            </a:r>
            <a:r>
              <a:rPr lang="en-US" altLang="zh-TW" sz="2000" baseline="30000" dirty="0">
                <a:solidFill>
                  <a:schemeClr val="accent5">
                    <a:lumMod val="75000"/>
                  </a:schemeClr>
                </a:solidFill>
              </a:rPr>
              <a:t>2</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2</a:t>
            </a:r>
            <a:r>
              <a:rPr lang="en-US" altLang="zh-TW" sz="2000" dirty="0">
                <a:solidFill>
                  <a:schemeClr val="accent5">
                    <a:lumMod val="75000"/>
                  </a:schemeClr>
                </a:solidFill>
              </a:rPr>
              <a:t>  = ( 2</a:t>
            </a:r>
            <a:r>
              <a:rPr lang="en-US" altLang="zh-TW" sz="2000" baseline="30000" dirty="0">
                <a:solidFill>
                  <a:schemeClr val="accent5">
                    <a:lumMod val="75000"/>
                  </a:schemeClr>
                </a:solidFill>
              </a:rPr>
              <a:t>1</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a:t>
            </a:r>
            <a:r>
              <a:rPr lang="en-US" altLang="zh-TW" sz="2000" dirty="0">
                <a:solidFill>
                  <a:schemeClr val="accent5">
                    <a:lumMod val="75000"/>
                  </a:schemeClr>
                </a:solidFill>
              </a:rPr>
              <a:t>  = ( 2</a:t>
            </a:r>
            <a:r>
              <a:rPr lang="en-US" altLang="zh-TW" sz="2000" baseline="30000" dirty="0">
                <a:solidFill>
                  <a:schemeClr val="accent5">
                    <a:lumMod val="75000"/>
                  </a:schemeClr>
                </a:solidFill>
              </a:rPr>
              <a:t>0</a:t>
            </a:r>
            <a:r>
              <a:rPr lang="en-US" altLang="zh-TW" sz="2000" dirty="0">
                <a:solidFill>
                  <a:schemeClr val="accent5">
                    <a:lumMod val="75000"/>
                  </a:schemeClr>
                </a:solidFill>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28</a:t>
            </a:fld>
            <a:endParaRPr lang="en-US" dirty="0"/>
          </a:p>
        </p:txBody>
      </p:sp>
    </p:spTree>
    <p:extLst>
      <p:ext uri="{BB962C8B-B14F-4D97-AF65-F5344CB8AC3E}">
        <p14:creationId xmlns:p14="http://schemas.microsoft.com/office/powerpoint/2010/main" val="75203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A53B-B3B6-4C4D-9E39-BA1769199AD9}"/>
              </a:ext>
            </a:extLst>
          </p:cNvPr>
          <p:cNvSpPr>
            <a:spLocks noGrp="1"/>
          </p:cNvSpPr>
          <p:nvPr>
            <p:ph type="title"/>
          </p:nvPr>
        </p:nvSpPr>
        <p:spPr/>
        <p:txBody>
          <a:bodyPr/>
          <a:lstStyle/>
          <a:p>
            <a:r>
              <a:rPr lang="en-US" dirty="0"/>
              <a:t>Refined Solution (Iterative)</a:t>
            </a:r>
          </a:p>
        </p:txBody>
      </p:sp>
      <p:sp>
        <p:nvSpPr>
          <p:cNvPr id="5" name="TextBox 4">
            <a:extLst>
              <a:ext uri="{FF2B5EF4-FFF2-40B4-BE49-F238E27FC236}">
                <a16:creationId xmlns:a16="http://schemas.microsoft.com/office/drawing/2014/main" id="{3CDD101B-5F9D-E345-BB7B-0159DF5DCD4E}"/>
              </a:ext>
            </a:extLst>
          </p:cNvPr>
          <p:cNvSpPr txBox="1"/>
          <p:nvPr/>
        </p:nvSpPr>
        <p:spPr>
          <a:xfrm>
            <a:off x="838200" y="1521882"/>
            <a:ext cx="10515600" cy="4832092"/>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int </a:t>
            </a:r>
            <a:r>
              <a:rPr lang="en-US" sz="2800" dirty="0" err="1">
                <a:latin typeface="Arial" panose="020B0604020202020204" pitchFamily="34" charset="0"/>
                <a:cs typeface="Arial" panose="020B0604020202020204" pitchFamily="34" charset="0"/>
              </a:rPr>
              <a:t>bigmod</a:t>
            </a:r>
            <a:r>
              <a:rPr lang="en-US" sz="2800" dirty="0">
                <a:latin typeface="Arial" panose="020B0604020202020204" pitchFamily="34" charset="0"/>
                <a:cs typeface="Arial" panose="020B0604020202020204" pitchFamily="34" charset="0"/>
              </a:rPr>
              <a:t>(int a, int b, int c) {</a:t>
            </a:r>
          </a:p>
          <a:p>
            <a:r>
              <a:rPr lang="en-US" sz="2800" dirty="0">
                <a:latin typeface="Arial" panose="020B0604020202020204" pitchFamily="34" charset="0"/>
                <a:cs typeface="Arial" panose="020B0604020202020204" pitchFamily="34" charset="0"/>
              </a:rPr>
              <a:t>  int result = 1;</a:t>
            </a:r>
          </a:p>
          <a:p>
            <a:r>
              <a:rPr lang="en-US" sz="2800" dirty="0">
                <a:latin typeface="Arial" panose="020B0604020202020204" pitchFamily="34" charset="0"/>
                <a:cs typeface="Arial" panose="020B0604020202020204" pitchFamily="34" charset="0"/>
              </a:rPr>
              <a:t>  while(b &gt; 0) {</a:t>
            </a:r>
          </a:p>
          <a:p>
            <a:r>
              <a:rPr lang="en-US" sz="2800" dirty="0">
                <a:latin typeface="Arial" panose="020B0604020202020204" pitchFamily="34" charset="0"/>
                <a:cs typeface="Arial" panose="020B0604020202020204" pitchFamily="34" charset="0"/>
              </a:rPr>
              <a:t>    if(b &amp; 1) {</a:t>
            </a:r>
          </a:p>
          <a:p>
            <a:r>
              <a:rPr lang="en-US" sz="2800" dirty="0">
                <a:latin typeface="Arial" panose="020B0604020202020204" pitchFamily="34" charset="0"/>
                <a:cs typeface="Arial" panose="020B0604020202020204" pitchFamily="34" charset="0"/>
              </a:rPr>
              <a:t>      result = (result * a) % c;</a:t>
            </a:r>
          </a:p>
          <a:p>
            <a:r>
              <a:rPr lang="en-US" sz="2800" dirty="0">
                <a:latin typeface="Arial" panose="020B0604020202020204" pitchFamily="34" charset="0"/>
                <a:cs typeface="Arial" panose="020B0604020202020204" pitchFamily="34" charset="0"/>
              </a:rPr>
              <a:t>    } </a:t>
            </a:r>
          </a:p>
          <a:p>
            <a:r>
              <a:rPr lang="en-US" sz="2800" dirty="0">
                <a:latin typeface="Arial" panose="020B0604020202020204" pitchFamily="34" charset="0"/>
                <a:cs typeface="Arial" panose="020B0604020202020204" pitchFamily="34" charset="0"/>
              </a:rPr>
              <a:t>    b = b &gt;&gt; 1;</a:t>
            </a:r>
          </a:p>
          <a:p>
            <a:r>
              <a:rPr lang="en-US" sz="2800" dirty="0">
                <a:latin typeface="Arial" panose="020B0604020202020204" pitchFamily="34" charset="0"/>
                <a:cs typeface="Arial" panose="020B0604020202020204" pitchFamily="34" charset="0"/>
              </a:rPr>
              <a:t>    a = a*</a:t>
            </a:r>
            <a:r>
              <a:rPr lang="en-US" sz="2800" dirty="0" err="1">
                <a:latin typeface="Arial" panose="020B0604020202020204" pitchFamily="34" charset="0"/>
                <a:cs typeface="Arial" panose="020B0604020202020204" pitchFamily="34" charset="0"/>
              </a:rPr>
              <a:t>a%c</a:t>
            </a:r>
            <a:r>
              <a:rPr lang="en-US" sz="2800" dirty="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  }</a:t>
            </a:r>
          </a:p>
          <a:p>
            <a:r>
              <a:rPr lang="en-US" sz="2800" dirty="0">
                <a:latin typeface="Arial" panose="020B0604020202020204" pitchFamily="34" charset="0"/>
                <a:cs typeface="Arial" panose="020B0604020202020204" pitchFamily="34" charset="0"/>
              </a:rPr>
              <a:t>  return result;</a:t>
            </a:r>
          </a:p>
          <a:p>
            <a:r>
              <a:rPr lang="en-US" sz="2800" dirty="0">
                <a:latin typeface="Arial" panose="020B0604020202020204" pitchFamily="34" charset="0"/>
                <a:cs typeface="Arial" panose="020B0604020202020204" pitchFamily="34" charset="0"/>
              </a:rPr>
              <a:t>}</a:t>
            </a:r>
          </a:p>
        </p:txBody>
      </p:sp>
      <p:sp>
        <p:nvSpPr>
          <p:cNvPr id="6" name="Slide Number Placeholder 1">
            <a:extLst>
              <a:ext uri="{FF2B5EF4-FFF2-40B4-BE49-F238E27FC236}">
                <a16:creationId xmlns:a16="http://schemas.microsoft.com/office/drawing/2014/main" id="{F73055F6-2D56-7D48-B562-444DA8DB367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29</a:t>
            </a:fld>
            <a:endParaRPr lang="en-US" dirty="0"/>
          </a:p>
        </p:txBody>
      </p:sp>
      <p:pic>
        <p:nvPicPr>
          <p:cNvPr id="3074" name="Picture 2" descr="Basic FRM® Exam Study Strategies to help you pass your exam - AnalystPrep">
            <a:extLst>
              <a:ext uri="{FF2B5EF4-FFF2-40B4-BE49-F238E27FC236}">
                <a16:creationId xmlns:a16="http://schemas.microsoft.com/office/drawing/2014/main" id="{F35F8CA7-4CE4-7249-833A-E242841E643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1675" y="3518773"/>
            <a:ext cx="5252125" cy="285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98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Scoring</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Total 100 points</a:t>
            </a:r>
          </a:p>
          <a:p>
            <a:pPr lvl="1"/>
            <a:r>
              <a:rPr lang="en-US" dirty="0"/>
              <a:t>Four programming assignments of key physical design algorithms</a:t>
            </a:r>
          </a:p>
          <a:p>
            <a:pPr lvl="1"/>
            <a:r>
              <a:rPr lang="en-US" dirty="0"/>
              <a:t>Class presentation for important physical design algorithms</a:t>
            </a:r>
          </a:p>
          <a:p>
            <a:r>
              <a:rPr lang="en-US" b="1" dirty="0"/>
              <a:t>Academic integrity</a:t>
            </a:r>
          </a:p>
          <a:p>
            <a:pPr lvl="1"/>
            <a:r>
              <a:rPr lang="en-US" b="1" dirty="0">
                <a:solidFill>
                  <a:srgbClr val="FF0000"/>
                </a:solidFill>
              </a:rPr>
              <a:t>You should always finish assignments by yourself!</a:t>
            </a:r>
          </a:p>
          <a:p>
            <a:pPr lvl="1"/>
            <a:r>
              <a:rPr lang="en-US" dirty="0"/>
              <a:t>I trust you but don’t take it for granted (it’s your career not mine…)</a:t>
            </a:r>
          </a:p>
          <a:p>
            <a:pPr lvl="1"/>
            <a:r>
              <a:rPr lang="en-US" dirty="0">
                <a:hlinkClick r:id="rId3"/>
              </a:rPr>
              <a:t>https://regulations.utah.edu/academics/6-400.php</a:t>
            </a:r>
            <a:endParaRPr lang="en-US" dirty="0"/>
          </a:p>
          <a:p>
            <a:r>
              <a:rPr lang="en-US" b="1" dirty="0"/>
              <a:t>Textbook</a:t>
            </a:r>
          </a:p>
          <a:p>
            <a:pPr lvl="1"/>
            <a:r>
              <a:rPr lang="en-US" dirty="0"/>
              <a:t>No need to buy any textbook</a:t>
            </a:r>
          </a:p>
          <a:p>
            <a:pPr lvl="1"/>
            <a:r>
              <a:rPr lang="en-US" dirty="0"/>
              <a:t>Slides will be available and are enough</a:t>
            </a:r>
          </a:p>
        </p:txBody>
      </p:sp>
      <p:sp>
        <p:nvSpPr>
          <p:cNvPr id="4" name="Slide Number Placeholder 1">
            <a:extLst>
              <a:ext uri="{FF2B5EF4-FFF2-40B4-BE49-F238E27FC236}">
                <a16:creationId xmlns:a16="http://schemas.microsoft.com/office/drawing/2014/main" id="{E96BCE26-1F61-264D-8BC5-2DDA65122B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408769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41AB-3833-CC42-A1F1-ABDC46DA2036}"/>
              </a:ext>
            </a:extLst>
          </p:cNvPr>
          <p:cNvSpPr>
            <a:spLocks noGrp="1"/>
          </p:cNvSpPr>
          <p:nvPr>
            <p:ph type="title"/>
          </p:nvPr>
        </p:nvSpPr>
        <p:spPr/>
        <p:txBody>
          <a:bodyPr/>
          <a:lstStyle/>
          <a:p>
            <a:r>
              <a:rPr lang="en-US" dirty="0"/>
              <a:t>Runtime Comparison</a:t>
            </a:r>
          </a:p>
        </p:txBody>
      </p:sp>
      <p:sp>
        <p:nvSpPr>
          <p:cNvPr id="7" name="Content Placeholder 2">
            <a:extLst>
              <a:ext uri="{FF2B5EF4-FFF2-40B4-BE49-F238E27FC236}">
                <a16:creationId xmlns:a16="http://schemas.microsoft.com/office/drawing/2014/main" id="{2444E5AC-4427-AF42-B2F9-1B32A4875669}"/>
              </a:ext>
            </a:extLst>
          </p:cNvPr>
          <p:cNvSpPr>
            <a:spLocks noGrp="1"/>
          </p:cNvSpPr>
          <p:nvPr>
            <p:ph idx="1"/>
          </p:nvPr>
        </p:nvSpPr>
        <p:spPr>
          <a:xfrm>
            <a:off x="838200" y="1466849"/>
            <a:ext cx="10515600" cy="4710113"/>
          </a:xfrm>
        </p:spPr>
        <p:txBody>
          <a:bodyPr/>
          <a:lstStyle/>
          <a:p>
            <a:pPr>
              <a:defRPr/>
            </a:pPr>
            <a:r>
              <a:rPr lang="en-US" dirty="0">
                <a:hlinkClick r:id="rId3"/>
              </a:rPr>
              <a:t>https://www.onlinegdb.com/</a:t>
            </a:r>
            <a:r>
              <a:rPr lang="en-US" dirty="0"/>
              <a:t> </a:t>
            </a:r>
          </a:p>
        </p:txBody>
      </p:sp>
      <p:graphicFrame>
        <p:nvGraphicFramePr>
          <p:cNvPr id="8" name="Table 4">
            <a:extLst>
              <a:ext uri="{FF2B5EF4-FFF2-40B4-BE49-F238E27FC236}">
                <a16:creationId xmlns:a16="http://schemas.microsoft.com/office/drawing/2014/main" id="{2C154A63-49CF-DD4F-8375-BBE03F8A4B40}"/>
              </a:ext>
            </a:extLst>
          </p:cNvPr>
          <p:cNvGraphicFramePr>
            <a:graphicFrameLocks noGrp="1"/>
          </p:cNvGraphicFramePr>
          <p:nvPr>
            <p:extLst>
              <p:ext uri="{D42A27DB-BD31-4B8C-83A1-F6EECF244321}">
                <p14:modId xmlns:p14="http://schemas.microsoft.com/office/powerpoint/2010/main" val="1449966059"/>
              </p:ext>
            </p:extLst>
          </p:nvPr>
        </p:nvGraphicFramePr>
        <p:xfrm>
          <a:off x="838199" y="2438400"/>
          <a:ext cx="10515600" cy="228600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3939223311"/>
                    </a:ext>
                  </a:extLst>
                </a:gridCol>
                <a:gridCol w="2209800">
                  <a:extLst>
                    <a:ext uri="{9D8B030D-6E8A-4147-A177-3AD203B41FA5}">
                      <a16:colId xmlns:a16="http://schemas.microsoft.com/office/drawing/2014/main" val="1292771679"/>
                    </a:ext>
                  </a:extLst>
                </a:gridCol>
                <a:gridCol w="3048000">
                  <a:extLst>
                    <a:ext uri="{9D8B030D-6E8A-4147-A177-3AD203B41FA5}">
                      <a16:colId xmlns:a16="http://schemas.microsoft.com/office/drawing/2014/main" val="1966167644"/>
                    </a:ext>
                  </a:extLst>
                </a:gridCol>
                <a:gridCol w="2628900">
                  <a:extLst>
                    <a:ext uri="{9D8B030D-6E8A-4147-A177-3AD203B41FA5}">
                      <a16:colId xmlns:a16="http://schemas.microsoft.com/office/drawing/2014/main" val="3501554878"/>
                    </a:ext>
                  </a:extLst>
                </a:gridCol>
              </a:tblGrid>
              <a:tr h="0">
                <a:tc gridSpan="4">
                  <a:txBody>
                    <a:bodyPr/>
                    <a:lstStyle/>
                    <a:p>
                      <a:pPr algn="ctr"/>
                      <a:r>
                        <a:rPr lang="en-US" sz="2400" dirty="0">
                          <a:latin typeface="Arial" panose="020B0604020202020204" pitchFamily="34" charset="0"/>
                          <a:cs typeface="Arial" panose="020B0604020202020204" pitchFamily="34" charset="0"/>
                        </a:rPr>
                        <a:t>Runtime (with –O2) – Enabled Optimization</a:t>
                      </a: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06691333"/>
                  </a:ext>
                </a:extLst>
              </a:tr>
              <a:tr h="0">
                <a:tc>
                  <a:txBody>
                    <a:bodyPr/>
                    <a:lstStyle/>
                    <a:p>
                      <a:pPr algn="ctr"/>
                      <a:r>
                        <a:rPr lang="en-US" sz="2400" dirty="0">
                          <a:latin typeface="Arial" panose="020B0604020202020204" pitchFamily="34" charset="0"/>
                          <a:cs typeface="Arial" panose="020B0604020202020204" pitchFamily="34" charset="0"/>
                        </a:rPr>
                        <a:t>(a, b, c)</a:t>
                      </a: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877382958"/>
                  </a:ext>
                </a:extLst>
              </a:tr>
              <a:tr h="370840">
                <a:tc>
                  <a:txBody>
                    <a:bodyPr/>
                    <a:lstStyle/>
                    <a:p>
                      <a:pPr algn="ctr"/>
                      <a:r>
                        <a:rPr lang="en-US" sz="2400" dirty="0">
                          <a:latin typeface="Arial" panose="020B0604020202020204" pitchFamily="34" charset="0"/>
                          <a:cs typeface="Arial" panose="020B0604020202020204" pitchFamily="34" charset="0"/>
                        </a:rPr>
                        <a:t>(2, 1000000, 3)</a:t>
                      </a:r>
                    </a:p>
                  </a:txBody>
                  <a:tcPr/>
                </a:tc>
                <a:tc>
                  <a:txBody>
                    <a:bodyPr/>
                    <a:lstStyle/>
                    <a:p>
                      <a:pPr algn="ctr"/>
                      <a:r>
                        <a:rPr lang="en-US" sz="2400" dirty="0">
                          <a:latin typeface="Arial" panose="020B0604020202020204" pitchFamily="34" charset="0"/>
                          <a:cs typeface="Arial" panose="020B0604020202020204" pitchFamily="34" charset="0"/>
                        </a:rPr>
                        <a:t>13720 us</a:t>
                      </a:r>
                    </a:p>
                  </a:txBody>
                  <a:tcPr/>
                </a:tc>
                <a:tc>
                  <a:txBody>
                    <a:bodyPr/>
                    <a:lstStyle/>
                    <a:p>
                      <a:pPr algn="ctr"/>
                      <a:r>
                        <a:rPr lang="en-US" sz="2400" dirty="0">
                          <a:latin typeface="Arial" panose="020B0604020202020204" pitchFamily="34" charset="0"/>
                          <a:cs typeface="Arial" panose="020B0604020202020204" pitchFamily="34" charset="0"/>
                        </a:rPr>
                        <a:t>24 us</a:t>
                      </a:r>
                    </a:p>
                  </a:txBody>
                  <a:tcPr/>
                </a:tc>
                <a:tc>
                  <a:txBody>
                    <a:bodyPr/>
                    <a:lstStyle/>
                    <a:p>
                      <a:pPr algn="ctr"/>
                      <a:r>
                        <a:rPr lang="en-US" sz="2400" dirty="0">
                          <a:latin typeface="Arial" panose="020B0604020202020204" pitchFamily="34" charset="0"/>
                          <a:cs typeface="Arial" panose="020B0604020202020204" pitchFamily="34" charset="0"/>
                        </a:rPr>
                        <a:t>22 us</a:t>
                      </a:r>
                    </a:p>
                  </a:txBody>
                  <a:tcPr/>
                </a:tc>
                <a:extLst>
                  <a:ext uri="{0D108BD9-81ED-4DB2-BD59-A6C34878D82A}">
                    <a16:rowId xmlns:a16="http://schemas.microsoft.com/office/drawing/2014/main" val="2926085580"/>
                  </a:ext>
                </a:extLst>
              </a:tr>
              <a:tr h="370840">
                <a:tc>
                  <a:txBody>
                    <a:bodyPr/>
                    <a:lstStyle/>
                    <a:p>
                      <a:pPr algn="ctr"/>
                      <a:r>
                        <a:rPr lang="en-US" sz="2400" dirty="0">
                          <a:latin typeface="Arial" panose="020B0604020202020204" pitchFamily="34" charset="0"/>
                          <a:cs typeface="Arial" panose="020B0604020202020204" pitchFamily="34" charset="0"/>
                        </a:rPr>
                        <a:t>(2, 10000000, 3)</a:t>
                      </a:r>
                    </a:p>
                  </a:txBody>
                  <a:tcPr/>
                </a:tc>
                <a:tc>
                  <a:txBody>
                    <a:bodyPr/>
                    <a:lstStyle/>
                    <a:p>
                      <a:pPr algn="ctr"/>
                      <a:r>
                        <a:rPr lang="en-US" sz="2400" dirty="0">
                          <a:latin typeface="Arial" panose="020B0604020202020204" pitchFamily="34" charset="0"/>
                          <a:cs typeface="Arial" panose="020B0604020202020204" pitchFamily="34" charset="0"/>
                        </a:rPr>
                        <a:t>136148 us</a:t>
                      </a:r>
                    </a:p>
                  </a:txBody>
                  <a:tcPr/>
                </a:tc>
                <a:tc>
                  <a:txBody>
                    <a:bodyPr/>
                    <a:lstStyle/>
                    <a:p>
                      <a:pPr algn="ctr"/>
                      <a:r>
                        <a:rPr lang="en-US" sz="2400" dirty="0">
                          <a:latin typeface="Arial" panose="020B0604020202020204" pitchFamily="34" charset="0"/>
                          <a:cs typeface="Arial" panose="020B0604020202020204" pitchFamily="34" charset="0"/>
                        </a:rPr>
                        <a:t>9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237078397"/>
                  </a:ext>
                </a:extLst>
              </a:tr>
              <a:tr h="370840">
                <a:tc>
                  <a:txBody>
                    <a:bodyPr/>
                    <a:lstStyle/>
                    <a:p>
                      <a:pPr algn="ctr"/>
                      <a:r>
                        <a:rPr lang="en-US" sz="2400" dirty="0">
                          <a:latin typeface="Arial" panose="020B0604020202020204" pitchFamily="34" charset="0"/>
                          <a:cs typeface="Arial" panose="020B0604020202020204" pitchFamily="34" charset="0"/>
                        </a:rPr>
                        <a:t>(2, 100000000, 3)</a:t>
                      </a:r>
                    </a:p>
                  </a:txBody>
                  <a:tcPr/>
                </a:tc>
                <a:tc>
                  <a:txBody>
                    <a:bodyPr/>
                    <a:lstStyle/>
                    <a:p>
                      <a:pPr algn="ctr"/>
                      <a:r>
                        <a:rPr lang="en-US" sz="2400" dirty="0">
                          <a:latin typeface="Arial" panose="020B0604020202020204" pitchFamily="34" charset="0"/>
                          <a:cs typeface="Arial" panose="020B0604020202020204" pitchFamily="34" charset="0"/>
                        </a:rPr>
                        <a:t>1320049 us</a:t>
                      </a:r>
                    </a:p>
                  </a:txBody>
                  <a:tcPr/>
                </a:tc>
                <a:tc>
                  <a:txBody>
                    <a:bodyPr/>
                    <a:lstStyle/>
                    <a:p>
                      <a:pPr algn="ctr"/>
                      <a:r>
                        <a:rPr lang="en-US" sz="2400" dirty="0">
                          <a:latin typeface="Arial" panose="020B0604020202020204" pitchFamily="34" charset="0"/>
                          <a:cs typeface="Arial" panose="020B0604020202020204" pitchFamily="34" charset="0"/>
                        </a:rPr>
                        <a:t>8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50740978"/>
                  </a:ext>
                </a:extLst>
              </a:tr>
            </a:tbl>
          </a:graphicData>
        </a:graphic>
      </p:graphicFrame>
      <p:sp>
        <p:nvSpPr>
          <p:cNvPr id="9" name="Slide Number Placeholder 1">
            <a:extLst>
              <a:ext uri="{FF2B5EF4-FFF2-40B4-BE49-F238E27FC236}">
                <a16:creationId xmlns:a16="http://schemas.microsoft.com/office/drawing/2014/main" id="{7FC184C3-493F-7042-9C1C-13B45629262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30</a:t>
            </a:fld>
            <a:endParaRPr lang="en-US" dirty="0"/>
          </a:p>
        </p:txBody>
      </p:sp>
    </p:spTree>
    <p:extLst>
      <p:ext uri="{BB962C8B-B14F-4D97-AF65-F5344CB8AC3E}">
        <p14:creationId xmlns:p14="http://schemas.microsoft.com/office/powerpoint/2010/main" val="194747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E6FD-39FC-7C48-A813-23744026B719}"/>
              </a:ext>
            </a:extLst>
          </p:cNvPr>
          <p:cNvSpPr>
            <a:spLocks noGrp="1"/>
          </p:cNvSpPr>
          <p:nvPr>
            <p:ph type="title"/>
          </p:nvPr>
        </p:nvSpPr>
        <p:spPr/>
        <p:txBody>
          <a:bodyPr/>
          <a:lstStyle/>
          <a:p>
            <a:r>
              <a:rPr lang="en-US" dirty="0"/>
              <a:t>Code Analysis</a:t>
            </a:r>
          </a:p>
        </p:txBody>
      </p:sp>
      <p:sp>
        <p:nvSpPr>
          <p:cNvPr id="3" name="Content Placeholder 2">
            <a:extLst>
              <a:ext uri="{FF2B5EF4-FFF2-40B4-BE49-F238E27FC236}">
                <a16:creationId xmlns:a16="http://schemas.microsoft.com/office/drawing/2014/main" id="{986DB378-913A-9345-9DDA-73E45817C473}"/>
              </a:ext>
            </a:extLst>
          </p:cNvPr>
          <p:cNvSpPr>
            <a:spLocks noGrp="1"/>
          </p:cNvSpPr>
          <p:nvPr>
            <p:ph idx="1"/>
          </p:nvPr>
        </p:nvSpPr>
        <p:spPr/>
        <p:txBody>
          <a:bodyPr/>
          <a:lstStyle/>
          <a:p>
            <a:r>
              <a:rPr lang="en-US" dirty="0">
                <a:hlinkClick r:id="rId3"/>
              </a:rPr>
              <a:t>https://godbolt.org/z/6zT4cK3Wz</a:t>
            </a:r>
            <a:r>
              <a:rPr lang="en-US" dirty="0"/>
              <a:t> </a:t>
            </a:r>
          </a:p>
        </p:txBody>
      </p:sp>
      <p:graphicFrame>
        <p:nvGraphicFramePr>
          <p:cNvPr id="5" name="Table 5">
            <a:extLst>
              <a:ext uri="{FF2B5EF4-FFF2-40B4-BE49-F238E27FC236}">
                <a16:creationId xmlns:a16="http://schemas.microsoft.com/office/drawing/2014/main" id="{0B8E59E6-2662-A746-98CC-B9B521E10715}"/>
              </a:ext>
            </a:extLst>
          </p:cNvPr>
          <p:cNvGraphicFramePr>
            <a:graphicFrameLocks noGrp="1"/>
          </p:cNvGraphicFramePr>
          <p:nvPr>
            <p:extLst>
              <p:ext uri="{D42A27DB-BD31-4B8C-83A1-F6EECF244321}">
                <p14:modId xmlns:p14="http://schemas.microsoft.com/office/powerpoint/2010/main" val="334825394"/>
              </p:ext>
            </p:extLst>
          </p:nvPr>
        </p:nvGraphicFramePr>
        <p:xfrm>
          <a:off x="838200" y="2524397"/>
          <a:ext cx="10515600" cy="3038203"/>
        </p:xfrm>
        <a:graphic>
          <a:graphicData uri="http://schemas.openxmlformats.org/drawingml/2006/table">
            <a:tbl>
              <a:tblPr firstRow="1" bandRow="1">
                <a:tableStyleId>{5940675A-B579-460E-94D1-54222C63F5DA}</a:tableStyleId>
              </a:tblPr>
              <a:tblGrid>
                <a:gridCol w="2862943">
                  <a:extLst>
                    <a:ext uri="{9D8B030D-6E8A-4147-A177-3AD203B41FA5}">
                      <a16:colId xmlns:a16="http://schemas.microsoft.com/office/drawing/2014/main" val="745404757"/>
                    </a:ext>
                  </a:extLst>
                </a:gridCol>
                <a:gridCol w="1698171">
                  <a:extLst>
                    <a:ext uri="{9D8B030D-6E8A-4147-A177-3AD203B41FA5}">
                      <a16:colId xmlns:a16="http://schemas.microsoft.com/office/drawing/2014/main" val="162775078"/>
                    </a:ext>
                  </a:extLst>
                </a:gridCol>
                <a:gridCol w="3325586">
                  <a:extLst>
                    <a:ext uri="{9D8B030D-6E8A-4147-A177-3AD203B41FA5}">
                      <a16:colId xmlns:a16="http://schemas.microsoft.com/office/drawing/2014/main" val="701127165"/>
                    </a:ext>
                  </a:extLst>
                </a:gridCol>
                <a:gridCol w="2628900">
                  <a:extLst>
                    <a:ext uri="{9D8B030D-6E8A-4147-A177-3AD203B41FA5}">
                      <a16:colId xmlns:a16="http://schemas.microsoft.com/office/drawing/2014/main" val="3260383746"/>
                    </a:ext>
                  </a:extLst>
                </a:gridCol>
              </a:tblGrid>
              <a:tr h="539402">
                <a:tc>
                  <a:txBody>
                    <a:bodyPr/>
                    <a:lstStyle/>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336403167"/>
                  </a:ext>
                </a:extLst>
              </a:tr>
              <a:tr h="539402">
                <a:tc>
                  <a:txBody>
                    <a:bodyPr/>
                    <a:lstStyle/>
                    <a:p>
                      <a:pPr algn="ctr"/>
                      <a:r>
                        <a:rPr lang="en-US" sz="2400" dirty="0">
                          <a:latin typeface="Arial" panose="020B0604020202020204" pitchFamily="34" charset="0"/>
                          <a:cs typeface="Arial" panose="020B0604020202020204" pitchFamily="34" charset="0"/>
                        </a:rPr>
                        <a:t>Lines of C++ Code</a:t>
                      </a:r>
                    </a:p>
                  </a:txBody>
                  <a:tcPr/>
                </a:tc>
                <a:tc>
                  <a:txBody>
                    <a:bodyPr/>
                    <a:lstStyle/>
                    <a:p>
                      <a:pPr algn="ctr"/>
                      <a:r>
                        <a:rPr lang="en-US" sz="2400" dirty="0">
                          <a:latin typeface="Arial" panose="020B0604020202020204" pitchFamily="34" charset="0"/>
                          <a:cs typeface="Arial" panose="020B0604020202020204" pitchFamily="34" charset="0"/>
                        </a:rPr>
                        <a:t>7</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975933302"/>
                  </a:ext>
                </a:extLst>
              </a:tr>
              <a:tr h="970924">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(-O0)</a:t>
                      </a:r>
                    </a:p>
                  </a:txBody>
                  <a:tcPr/>
                </a:tc>
                <a:tc>
                  <a:txBody>
                    <a:bodyPr/>
                    <a:lstStyle/>
                    <a:p>
                      <a:pPr algn="ctr"/>
                      <a:r>
                        <a:rPr lang="en-US" sz="2400" dirty="0">
                          <a:latin typeface="Arial" panose="020B0604020202020204" pitchFamily="34" charset="0"/>
                          <a:cs typeface="Arial" panose="020B0604020202020204" pitchFamily="34" charset="0"/>
                        </a:rPr>
                        <a:t>55</a:t>
                      </a:r>
                    </a:p>
                  </a:txBody>
                  <a:tcPr/>
                </a:tc>
                <a:tc>
                  <a:txBody>
                    <a:bodyPr/>
                    <a:lstStyle/>
                    <a:p>
                      <a:pPr algn="ctr"/>
                      <a:r>
                        <a:rPr lang="en-US" sz="2400" dirty="0">
                          <a:latin typeface="Arial" panose="020B0604020202020204" pitchFamily="34" charset="0"/>
                          <a:cs typeface="Arial" panose="020B0604020202020204" pitchFamily="34" charset="0"/>
                        </a:rPr>
                        <a:t>99</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59</a:t>
                      </a:r>
                    </a:p>
                  </a:txBody>
                  <a:tcPr/>
                </a:tc>
                <a:extLst>
                  <a:ext uri="{0D108BD9-81ED-4DB2-BD59-A6C34878D82A}">
                    <a16:rowId xmlns:a16="http://schemas.microsoft.com/office/drawing/2014/main" val="2351496158"/>
                  </a:ext>
                </a:extLst>
              </a:tr>
              <a:tr h="988475">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27</a:t>
                      </a:r>
                    </a:p>
                  </a:txBody>
                  <a:tcPr/>
                </a:tc>
                <a:tc>
                  <a:txBody>
                    <a:bodyPr/>
                    <a:lstStyle/>
                    <a:p>
                      <a:pPr algn="ctr"/>
                      <a:r>
                        <a:rPr lang="en-US" sz="2400" dirty="0">
                          <a:latin typeface="Arial" panose="020B0604020202020204" pitchFamily="34" charset="0"/>
                          <a:cs typeface="Arial" panose="020B0604020202020204" pitchFamily="34" charset="0"/>
                        </a:rPr>
                        <a:t>57</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32</a:t>
                      </a:r>
                    </a:p>
                  </a:txBody>
                  <a:tcPr/>
                </a:tc>
                <a:extLst>
                  <a:ext uri="{0D108BD9-81ED-4DB2-BD59-A6C34878D82A}">
                    <a16:rowId xmlns:a16="http://schemas.microsoft.com/office/drawing/2014/main" val="947893293"/>
                  </a:ext>
                </a:extLst>
              </a:tr>
            </a:tbl>
          </a:graphicData>
        </a:graphic>
      </p:graphicFrame>
      <p:sp>
        <p:nvSpPr>
          <p:cNvPr id="6" name="Slide Number Placeholder 1">
            <a:extLst>
              <a:ext uri="{FF2B5EF4-FFF2-40B4-BE49-F238E27FC236}">
                <a16:creationId xmlns:a16="http://schemas.microsoft.com/office/drawing/2014/main" id="{3BE20D20-F264-0C41-ACB5-0D823AD9D95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31</a:t>
            </a:fld>
            <a:endParaRPr lang="en-US" dirty="0"/>
          </a:p>
        </p:txBody>
      </p:sp>
    </p:spTree>
    <p:extLst>
      <p:ext uri="{BB962C8B-B14F-4D97-AF65-F5344CB8AC3E}">
        <p14:creationId xmlns:p14="http://schemas.microsoft.com/office/powerpoint/2010/main" val="88147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E5CE-D0AF-A74F-BB28-697ECA58640A}"/>
              </a:ext>
            </a:extLst>
          </p:cNvPr>
          <p:cNvSpPr>
            <a:spLocks noGrp="1"/>
          </p:cNvSpPr>
          <p:nvPr>
            <p:ph type="title"/>
          </p:nvPr>
        </p:nvSpPr>
        <p:spPr/>
        <p:txBody>
          <a:bodyPr/>
          <a:lstStyle/>
          <a:p>
            <a:r>
              <a:rPr lang="en-US" dirty="0"/>
              <a:t>Magic behind the Refined Solution</a:t>
            </a:r>
          </a:p>
        </p:txBody>
      </p:sp>
      <p:sp>
        <p:nvSpPr>
          <p:cNvPr id="3" name="Content Placeholder 2">
            <a:extLst>
              <a:ext uri="{FF2B5EF4-FFF2-40B4-BE49-F238E27FC236}">
                <a16:creationId xmlns:a16="http://schemas.microsoft.com/office/drawing/2014/main" id="{D8F075F0-442F-444C-BB5E-0CDCDF5A09B0}"/>
              </a:ext>
            </a:extLst>
          </p:cNvPr>
          <p:cNvSpPr>
            <a:spLocks noGrp="1"/>
          </p:cNvSpPr>
          <p:nvPr>
            <p:ph idx="1"/>
          </p:nvPr>
        </p:nvSpPr>
        <p:spPr/>
        <p:txBody>
          <a:bodyPr>
            <a:normAutofit/>
          </a:bodyPr>
          <a:lstStyle/>
          <a:p>
            <a:pPr marL="0" indent="0" algn="ctr">
              <a:buNone/>
            </a:pPr>
            <a:endParaRPr lang="en-US" sz="3200" i="1" dirty="0"/>
          </a:p>
          <a:p>
            <a:pPr marL="0" indent="0" algn="ctr">
              <a:buNone/>
            </a:pPr>
            <a:endParaRPr lang="en-US" sz="3200" i="1" dirty="0"/>
          </a:p>
          <a:p>
            <a:pPr marL="0" indent="0" algn="ctr">
              <a:buNone/>
            </a:pPr>
            <a:r>
              <a:rPr lang="en-US" sz="3200" i="1" dirty="0"/>
              <a:t>In fact, there is a name for the refined method:</a:t>
            </a:r>
          </a:p>
          <a:p>
            <a:pPr marL="0" indent="0" algn="ctr">
              <a:buNone/>
            </a:pPr>
            <a:r>
              <a:rPr lang="en-US" sz="3200" i="1" dirty="0">
                <a:solidFill>
                  <a:srgbClr val="FF0000"/>
                </a:solidFill>
              </a:rPr>
              <a:t>Divide and Conquer (D&amp;C) algorithm</a:t>
            </a:r>
          </a:p>
          <a:p>
            <a:pPr marL="0" indent="0" algn="ctr">
              <a:buNone/>
            </a:pPr>
            <a:r>
              <a:rPr lang="en-US" sz="3200" i="1" dirty="0"/>
              <a:t>(used to solve &gt;50% large and complex computational problems, e.g., Google Map, sorting, etc.)</a:t>
            </a:r>
          </a:p>
        </p:txBody>
      </p:sp>
    </p:spTree>
    <p:extLst>
      <p:ext uri="{BB962C8B-B14F-4D97-AF65-F5344CB8AC3E}">
        <p14:creationId xmlns:p14="http://schemas.microsoft.com/office/powerpoint/2010/main" val="4287057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D&amp;C is Widely used in Physical Design</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a flat fashion</a:t>
            </a:r>
          </a:p>
          <a:p>
            <a:endParaRPr lang="en-US" altLang="zh-TW" sz="2000" dirty="0"/>
          </a:p>
        </p:txBody>
      </p:sp>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8465140" y="2598003"/>
            <a:ext cx="2476960" cy="830997"/>
          </a:xfrm>
          <a:prstGeom prst="rect">
            <a:avLst/>
          </a:prstGeom>
          <a:noFill/>
          <a:ln w="12700" algn="ctr">
            <a:noFill/>
            <a:miter lim="800000"/>
            <a:headEnd/>
            <a:tailEnd/>
          </a:ln>
        </p:spPr>
        <p:txBody>
          <a:bodyPr wrap="none">
            <a:spAutoFit/>
          </a:bodyPr>
          <a:lstStyle/>
          <a:p>
            <a:pPr algn="ctr"/>
            <a:r>
              <a:rPr lang="en-US" altLang="zh-TW" sz="2400" dirty="0"/>
              <a:t>42M transistors</a:t>
            </a:r>
          </a:p>
          <a:p>
            <a:pPr algn="ctr"/>
            <a:r>
              <a:rPr lang="en-US" altLang="zh-TW" sz="2400" dirty="0"/>
              <a:t>1.5MHz; 224 mm</a:t>
            </a:r>
            <a:r>
              <a:rPr lang="en-US" altLang="zh-TW" sz="2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3"/>
          <a:stretch>
            <a:fillRect/>
          </a:stretch>
        </p:blipFill>
        <p:spPr>
          <a:xfrm>
            <a:off x="3608441" y="2155828"/>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2286000" y="6015415"/>
            <a:ext cx="741317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Directly solving the original problem takes forever to finish …</a:t>
            </a:r>
          </a:p>
        </p:txBody>
      </p:sp>
    </p:spTree>
    <p:extLst>
      <p:ext uri="{BB962C8B-B14F-4D97-AF65-F5344CB8AC3E}">
        <p14:creationId xmlns:p14="http://schemas.microsoft.com/office/powerpoint/2010/main" val="3540741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AE18-50D4-704F-B15C-325C20F510B6}"/>
              </a:ext>
            </a:extLst>
          </p:cNvPr>
          <p:cNvSpPr>
            <a:spLocks noGrp="1"/>
          </p:cNvSpPr>
          <p:nvPr>
            <p:ph type="title"/>
          </p:nvPr>
        </p:nvSpPr>
        <p:spPr/>
        <p:txBody>
          <a:bodyPr/>
          <a:lstStyle/>
          <a:p>
            <a:r>
              <a:rPr lang="en-US" dirty="0"/>
              <a:t>Class Philosophy</a:t>
            </a:r>
          </a:p>
        </p:txBody>
      </p:sp>
      <p:sp>
        <p:nvSpPr>
          <p:cNvPr id="3" name="Content Placeholder 2">
            <a:extLst>
              <a:ext uri="{FF2B5EF4-FFF2-40B4-BE49-F238E27FC236}">
                <a16:creationId xmlns:a16="http://schemas.microsoft.com/office/drawing/2014/main" id="{5072C568-4008-114D-8948-0AE14F059464}"/>
              </a:ext>
            </a:extLst>
          </p:cNvPr>
          <p:cNvSpPr>
            <a:spLocks noGrp="1"/>
          </p:cNvSpPr>
          <p:nvPr>
            <p:ph idx="1"/>
          </p:nvPr>
        </p:nvSpPr>
        <p:spPr/>
        <p:txBody>
          <a:bodyPr>
            <a:normAutofit/>
          </a:bodyPr>
          <a:lstStyle/>
          <a:p>
            <a:r>
              <a:rPr lang="en-US" b="1" dirty="0"/>
              <a:t>Learn important physical design algorithms</a:t>
            </a:r>
            <a:endParaRPr lang="en-US" b="1" dirty="0">
              <a:solidFill>
                <a:srgbClr val="FF0000"/>
              </a:solidFill>
            </a:endParaRPr>
          </a:p>
          <a:p>
            <a:pPr lvl="1"/>
            <a:r>
              <a:rPr lang="en-US" dirty="0"/>
              <a:t>Combinatorial optimization problems (e.g., graph, discrete math)</a:t>
            </a:r>
          </a:p>
          <a:p>
            <a:pPr lvl="1"/>
            <a:r>
              <a:rPr lang="en-US" dirty="0"/>
              <a:t>Analytical methods (e.g., linear programming)</a:t>
            </a:r>
          </a:p>
          <a:p>
            <a:r>
              <a:rPr lang="en-US" b="1" dirty="0"/>
              <a:t>Program important physical design algorithms</a:t>
            </a:r>
          </a:p>
          <a:p>
            <a:pPr lvl="1"/>
            <a:r>
              <a:rPr lang="en-US" dirty="0"/>
              <a:t>Write C/C++/Python code to solve physical design problems</a:t>
            </a:r>
          </a:p>
          <a:p>
            <a:pPr lvl="1"/>
            <a:r>
              <a:rPr lang="en-US" dirty="0"/>
              <a:t>Implement various data structures and algorithms</a:t>
            </a:r>
          </a:p>
          <a:p>
            <a:r>
              <a:rPr lang="en-US" b="1" dirty="0"/>
              <a:t>At the end of the class, I want you to</a:t>
            </a:r>
          </a:p>
          <a:p>
            <a:pPr lvl="1"/>
            <a:r>
              <a:rPr lang="en-US" dirty="0"/>
              <a:t>Understand important computer design problems</a:t>
            </a:r>
          </a:p>
          <a:p>
            <a:pPr lvl="1"/>
            <a:r>
              <a:rPr lang="en-US" dirty="0"/>
              <a:t>Improve your coding skills and algorithm knowledge</a:t>
            </a:r>
          </a:p>
          <a:p>
            <a:pPr lvl="1"/>
            <a:r>
              <a:rPr lang="en-US" dirty="0"/>
              <a:t>Have more job opportunities in software companies (high pay today!)</a:t>
            </a:r>
          </a:p>
          <a:p>
            <a:endParaRPr lang="en-US" dirty="0"/>
          </a:p>
        </p:txBody>
      </p:sp>
      <p:sp>
        <p:nvSpPr>
          <p:cNvPr id="4" name="Slide Number Placeholder 1">
            <a:extLst>
              <a:ext uri="{FF2B5EF4-FFF2-40B4-BE49-F238E27FC236}">
                <a16:creationId xmlns:a16="http://schemas.microsoft.com/office/drawing/2014/main" id="{90503394-B168-524D-BE75-B8E15CF067D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a:t>
            </a:fld>
            <a:endParaRPr lang="en-US"/>
          </a:p>
        </p:txBody>
      </p:sp>
    </p:spTree>
    <p:extLst>
      <p:ext uri="{BB962C8B-B14F-4D97-AF65-F5344CB8AC3E}">
        <p14:creationId xmlns:p14="http://schemas.microsoft.com/office/powerpoint/2010/main" val="3212413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41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1B69-581B-C04C-B96E-859FC46D45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4318DF-4D1C-9147-BACA-0772A99D8D19}"/>
              </a:ext>
            </a:extLst>
          </p:cNvPr>
          <p:cNvSpPr>
            <a:spLocks noGrp="1"/>
          </p:cNvSpPr>
          <p:nvPr>
            <p:ph idx="1"/>
          </p:nvPr>
        </p:nvSpPr>
        <p:spPr/>
        <p:txBody>
          <a:bodyPr/>
          <a:lstStyle/>
          <a:p>
            <a:r>
              <a:rPr lang="en-US" b="1" dirty="0"/>
              <a:t>We have discussed class logistics</a:t>
            </a:r>
          </a:p>
          <a:p>
            <a:r>
              <a:rPr lang="en-US" b="1" dirty="0"/>
              <a:t>We have discussed design automation flow</a:t>
            </a:r>
          </a:p>
          <a:p>
            <a:r>
              <a:rPr lang="en-US" b="1" dirty="0"/>
              <a:t>We have discussed physical design</a:t>
            </a:r>
          </a:p>
          <a:p>
            <a:r>
              <a:rPr lang="en-US" b="1" dirty="0"/>
              <a:t>We have discussed concept of computational problems</a:t>
            </a:r>
          </a:p>
          <a:p>
            <a:r>
              <a:rPr lang="en-US" b="1" dirty="0"/>
              <a:t>We have discussed a computational problem example</a:t>
            </a:r>
          </a:p>
          <a:p>
            <a:pPr lvl="1"/>
            <a:r>
              <a:rPr lang="en-US" dirty="0"/>
              <a:t>Problem formulation</a:t>
            </a:r>
          </a:p>
          <a:p>
            <a:pPr lvl="1"/>
            <a:r>
              <a:rPr lang="en-US" dirty="0"/>
              <a:t>Naïve solution</a:t>
            </a:r>
          </a:p>
          <a:p>
            <a:pPr lvl="1"/>
            <a:r>
              <a:rPr lang="en-US" dirty="0"/>
              <a:t>Refined solution</a:t>
            </a:r>
          </a:p>
          <a:p>
            <a:pPr lvl="1"/>
            <a:r>
              <a:rPr lang="en-US" dirty="0"/>
              <a:t>Practical code analysis techniques</a:t>
            </a:r>
          </a:p>
          <a:p>
            <a:pPr lvl="1"/>
            <a:endParaRPr lang="en-US" dirty="0"/>
          </a:p>
        </p:txBody>
      </p:sp>
    </p:spTree>
    <p:extLst>
      <p:ext uri="{BB962C8B-B14F-4D97-AF65-F5344CB8AC3E}">
        <p14:creationId xmlns:p14="http://schemas.microsoft.com/office/powerpoint/2010/main" val="364324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0A02-7679-7442-8814-F45F0409F98A}"/>
              </a:ext>
            </a:extLst>
          </p:cNvPr>
          <p:cNvSpPr>
            <a:spLocks noGrp="1"/>
          </p:cNvSpPr>
          <p:nvPr>
            <p:ph type="title"/>
          </p:nvPr>
        </p:nvSpPr>
        <p:spPr/>
        <p:txBody>
          <a:bodyPr/>
          <a:lstStyle/>
          <a:p>
            <a:r>
              <a:rPr lang="en-US" dirty="0"/>
              <a:t>Programming Machines</a:t>
            </a:r>
          </a:p>
        </p:txBody>
      </p:sp>
      <p:sp>
        <p:nvSpPr>
          <p:cNvPr id="3" name="Content Placeholder 2">
            <a:extLst>
              <a:ext uri="{FF2B5EF4-FFF2-40B4-BE49-F238E27FC236}">
                <a16:creationId xmlns:a16="http://schemas.microsoft.com/office/drawing/2014/main" id="{4306CCEF-F58B-B04A-B15C-E6271A149D6B}"/>
              </a:ext>
            </a:extLst>
          </p:cNvPr>
          <p:cNvSpPr>
            <a:spLocks noGrp="1"/>
          </p:cNvSpPr>
          <p:nvPr>
            <p:ph idx="1"/>
          </p:nvPr>
        </p:nvSpPr>
        <p:spPr>
          <a:xfrm>
            <a:off x="838200" y="1466849"/>
            <a:ext cx="10515600" cy="5130801"/>
          </a:xfrm>
        </p:spPr>
        <p:txBody>
          <a:bodyPr/>
          <a:lstStyle/>
          <a:p>
            <a:r>
              <a:rPr lang="en-US" b="1" dirty="0"/>
              <a:t>Linux programming environment</a:t>
            </a:r>
          </a:p>
          <a:p>
            <a:pPr lvl="1"/>
            <a:r>
              <a:rPr lang="en-US" dirty="0"/>
              <a:t>Utah CADE Linux machine: </a:t>
            </a:r>
            <a:r>
              <a:rPr lang="en-US" dirty="0">
                <a:hlinkClick r:id="rId3"/>
              </a:rPr>
              <a:t>https://www.cade.utah.edu/</a:t>
            </a:r>
            <a:endParaRPr lang="en-US" dirty="0"/>
          </a:p>
          <a:p>
            <a:pPr lvl="1"/>
            <a:r>
              <a:rPr lang="en-US" dirty="0"/>
              <a:t>Your personal MacBook, Linux desktop, etc.</a:t>
            </a:r>
          </a:p>
          <a:p>
            <a:r>
              <a:rPr lang="en-US" b="1" dirty="0"/>
              <a:t>Evaluation environment</a:t>
            </a:r>
          </a:p>
          <a:p>
            <a:pPr lvl="1"/>
            <a:r>
              <a:rPr lang="en-US" dirty="0"/>
              <a:t>Instructor’s server: twhuang-server-01.ece.utah.edu</a:t>
            </a:r>
          </a:p>
          <a:p>
            <a:pPr lvl="1"/>
            <a:r>
              <a:rPr lang="en-US" dirty="0"/>
              <a:t>Email the instructor (</a:t>
            </a:r>
            <a:r>
              <a:rPr lang="en-US" dirty="0">
                <a:hlinkClick r:id="rId4"/>
              </a:rPr>
              <a:t>tsung-wei.huang@utah.edu</a:t>
            </a:r>
            <a:r>
              <a:rPr lang="en-US" dirty="0"/>
              <a:t>) for an account with</a:t>
            </a:r>
          </a:p>
          <a:p>
            <a:pPr lvl="2"/>
            <a:r>
              <a:rPr lang="en-US" dirty="0"/>
              <a:t>Your account name</a:t>
            </a:r>
          </a:p>
          <a:p>
            <a:pPr lvl="2"/>
            <a:r>
              <a:rPr lang="en-US" dirty="0"/>
              <a:t>Your default password</a:t>
            </a:r>
          </a:p>
          <a:p>
            <a:r>
              <a:rPr lang="en-US" b="1" dirty="0"/>
              <a:t>Programming languages</a:t>
            </a:r>
          </a:p>
          <a:p>
            <a:pPr lvl="1"/>
            <a:r>
              <a:rPr lang="en-US" dirty="0"/>
              <a:t>No restriction but highly recommend C/C++</a:t>
            </a:r>
          </a:p>
        </p:txBody>
      </p:sp>
      <p:sp>
        <p:nvSpPr>
          <p:cNvPr id="4" name="Slide Number Placeholder 1">
            <a:extLst>
              <a:ext uri="{FF2B5EF4-FFF2-40B4-BE49-F238E27FC236}">
                <a16:creationId xmlns:a16="http://schemas.microsoft.com/office/drawing/2014/main" id="{0DC5818F-B8F7-CE44-AF41-325470E6EE8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5</a:t>
            </a:fld>
            <a:endParaRPr lang="en-US"/>
          </a:p>
        </p:txBody>
      </p:sp>
    </p:spTree>
    <p:extLst>
      <p:ext uri="{BB962C8B-B14F-4D97-AF65-F5344CB8AC3E}">
        <p14:creationId xmlns:p14="http://schemas.microsoft.com/office/powerpoint/2010/main" val="252863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92D5-E82D-1949-9FB1-606883322D43}"/>
              </a:ext>
            </a:extLst>
          </p:cNvPr>
          <p:cNvSpPr>
            <a:spLocks noGrp="1"/>
          </p:cNvSpPr>
          <p:nvPr>
            <p:ph type="title"/>
          </p:nvPr>
        </p:nvSpPr>
        <p:spPr/>
        <p:txBody>
          <a:bodyPr/>
          <a:lstStyle/>
          <a:p>
            <a:r>
              <a:rPr lang="en-US" dirty="0"/>
              <a:t>Why Programming…?</a:t>
            </a:r>
          </a:p>
        </p:txBody>
      </p:sp>
      <p:pic>
        <p:nvPicPr>
          <p:cNvPr id="4" name="Picture 3">
            <a:extLst>
              <a:ext uri="{FF2B5EF4-FFF2-40B4-BE49-F238E27FC236}">
                <a16:creationId xmlns:a16="http://schemas.microsoft.com/office/drawing/2014/main" id="{946B38CE-F337-1540-9A02-DAB905426293}"/>
              </a:ext>
            </a:extLst>
          </p:cNvPr>
          <p:cNvPicPr>
            <a:picLocks noChangeAspect="1"/>
          </p:cNvPicPr>
          <p:nvPr/>
        </p:nvPicPr>
        <p:blipFill>
          <a:blip r:embed="rId3"/>
          <a:stretch>
            <a:fillRect/>
          </a:stretch>
        </p:blipFill>
        <p:spPr>
          <a:xfrm>
            <a:off x="838200" y="1429223"/>
            <a:ext cx="9144000" cy="5127955"/>
          </a:xfrm>
          <a:prstGeom prst="rect">
            <a:avLst/>
          </a:prstGeom>
        </p:spPr>
      </p:pic>
      <p:sp>
        <p:nvSpPr>
          <p:cNvPr id="5" name="Slide Number Placeholder 1">
            <a:extLst>
              <a:ext uri="{FF2B5EF4-FFF2-40B4-BE49-F238E27FC236}">
                <a16:creationId xmlns:a16="http://schemas.microsoft.com/office/drawing/2014/main" id="{DC96C19C-CB4C-4A4C-81C6-097F19A2448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6</a:t>
            </a:fld>
            <a:endParaRPr lang="en-US"/>
          </a:p>
        </p:txBody>
      </p:sp>
      <p:pic>
        <p:nvPicPr>
          <p:cNvPr id="6" name="Picture 2" descr="Top 10 jobs in IT and engineering | CIO">
            <a:extLst>
              <a:ext uri="{FF2B5EF4-FFF2-40B4-BE49-F238E27FC236}">
                <a16:creationId xmlns:a16="http://schemas.microsoft.com/office/drawing/2014/main" id="{214DA430-0AE2-1C46-AD45-2EE252AD7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281" y="260351"/>
            <a:ext cx="2773438" cy="20800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a:extLst>
              <a:ext uri="{FF2B5EF4-FFF2-40B4-BE49-F238E27FC236}">
                <a16:creationId xmlns:a16="http://schemas.microsoft.com/office/drawing/2014/main" id="{B5922A47-3940-D94B-A22B-39E1D36E7339}"/>
              </a:ext>
            </a:extLst>
          </p:cNvPr>
          <p:cNvCxnSpPr>
            <a:stCxn id="4" idx="3"/>
            <a:endCxn id="6" idx="2"/>
          </p:cNvCxnSpPr>
          <p:nvPr/>
        </p:nvCxnSpPr>
        <p:spPr>
          <a:xfrm flipV="1">
            <a:off x="9982200" y="2340429"/>
            <a:ext cx="304800" cy="1652772"/>
          </a:xfrm>
          <a:prstGeom prst="bentConnector2">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77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1CFF-0DEA-FA47-89F6-D94ED7F3EA38}"/>
              </a:ext>
            </a:extLst>
          </p:cNvPr>
          <p:cNvSpPr>
            <a:spLocks noGrp="1"/>
          </p:cNvSpPr>
          <p:nvPr>
            <p:ph type="title"/>
          </p:nvPr>
        </p:nvSpPr>
        <p:spPr/>
        <p:txBody>
          <a:bodyPr/>
          <a:lstStyle/>
          <a:p>
            <a:r>
              <a:rPr lang="en-US" dirty="0"/>
              <a:t>What Language?</a:t>
            </a:r>
          </a:p>
        </p:txBody>
      </p:sp>
      <p:pic>
        <p:nvPicPr>
          <p:cNvPr id="1026" name="Picture 2" descr="What Programming Language Should I Learn First? - YouTube">
            <a:extLst>
              <a:ext uri="{FF2B5EF4-FFF2-40B4-BE49-F238E27FC236}">
                <a16:creationId xmlns:a16="http://schemas.microsoft.com/office/drawing/2014/main" id="{247BC76A-A01A-3F4F-802A-1FF9367B0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17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65FF-C26D-AA41-9DEF-13714C015DF3}"/>
              </a:ext>
            </a:extLst>
          </p:cNvPr>
          <p:cNvSpPr>
            <a:spLocks noGrp="1"/>
          </p:cNvSpPr>
          <p:nvPr>
            <p:ph type="title"/>
          </p:nvPr>
        </p:nvSpPr>
        <p:spPr/>
        <p:txBody>
          <a:bodyPr>
            <a:normAutofit fontScale="90000"/>
          </a:bodyPr>
          <a:lstStyle/>
          <a:p>
            <a:r>
              <a:rPr lang="en-US" dirty="0"/>
              <a:t>From my 10-year Programming Perspective</a:t>
            </a:r>
          </a:p>
        </p:txBody>
      </p:sp>
      <p:sp>
        <p:nvSpPr>
          <p:cNvPr id="3" name="Content Placeholder 2">
            <a:extLst>
              <a:ext uri="{FF2B5EF4-FFF2-40B4-BE49-F238E27FC236}">
                <a16:creationId xmlns:a16="http://schemas.microsoft.com/office/drawing/2014/main" id="{4445BDFC-742E-3D48-A4D4-448569395DE3}"/>
              </a:ext>
            </a:extLst>
          </p:cNvPr>
          <p:cNvSpPr>
            <a:spLocks noGrp="1"/>
          </p:cNvSpPr>
          <p:nvPr>
            <p:ph idx="1"/>
          </p:nvPr>
        </p:nvSpPr>
        <p:spPr/>
        <p:txBody>
          <a:bodyPr/>
          <a:lstStyle/>
          <a:p>
            <a:r>
              <a:rPr lang="en-US" b="1" dirty="0"/>
              <a:t>In general, your logic thinking matters the most</a:t>
            </a:r>
          </a:p>
          <a:p>
            <a:pPr lvl="1"/>
            <a:r>
              <a:rPr lang="en-US" dirty="0"/>
              <a:t>How to formulate a problem computationally?</a:t>
            </a:r>
          </a:p>
          <a:p>
            <a:pPr lvl="1"/>
            <a:r>
              <a:rPr lang="en-US" dirty="0"/>
              <a:t>How to solve a computational problem efficiently?</a:t>
            </a:r>
          </a:p>
          <a:p>
            <a:pPr lvl="1"/>
            <a:r>
              <a:rPr lang="en-US" dirty="0"/>
              <a:t>How to improve the solution quality programmatically?</a:t>
            </a:r>
          </a:p>
          <a:p>
            <a:r>
              <a:rPr lang="en-US" b="1" dirty="0"/>
              <a:t>However, as a CE/CS student, I highly recommend C++</a:t>
            </a:r>
          </a:p>
          <a:p>
            <a:pPr lvl="1"/>
            <a:r>
              <a:rPr lang="en-US" dirty="0"/>
              <a:t>C/C++ let you know how performance works</a:t>
            </a:r>
          </a:p>
          <a:p>
            <a:pPr lvl="2"/>
            <a:r>
              <a:rPr lang="en-US" dirty="0"/>
              <a:t>Software design patterns</a:t>
            </a:r>
          </a:p>
          <a:p>
            <a:pPr lvl="2"/>
            <a:r>
              <a:rPr lang="en-US" dirty="0"/>
              <a:t>Computer hardware and memory hierarchies</a:t>
            </a:r>
          </a:p>
          <a:p>
            <a:pPr lvl="1"/>
            <a:r>
              <a:rPr lang="en-US" dirty="0"/>
              <a:t>Python let you know how productivity works</a:t>
            </a:r>
          </a:p>
          <a:p>
            <a:pPr lvl="1"/>
            <a:r>
              <a:rPr lang="en-US" dirty="0"/>
              <a:t>Java let you know how portability works</a:t>
            </a:r>
          </a:p>
        </p:txBody>
      </p:sp>
      <p:pic>
        <p:nvPicPr>
          <p:cNvPr id="2050" name="Picture 2" descr="C++ vs Python vs PHP : r/ProgrammerHumor">
            <a:extLst>
              <a:ext uri="{FF2B5EF4-FFF2-40B4-BE49-F238E27FC236}">
                <a16:creationId xmlns:a16="http://schemas.microsoft.com/office/drawing/2014/main" id="{DC0D2F5C-61C5-C643-B11D-082075E53D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326"/>
          <a:stretch/>
        </p:blipFill>
        <p:spPr bwMode="auto">
          <a:xfrm>
            <a:off x="8240485" y="3753177"/>
            <a:ext cx="3113315" cy="272302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C2CA11B5-69A7-4D42-9689-231D71ACEF9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8</a:t>
            </a:fld>
            <a:endParaRPr lang="en-US"/>
          </a:p>
        </p:txBody>
      </p:sp>
    </p:spTree>
    <p:extLst>
      <p:ext uri="{BB962C8B-B14F-4D97-AF65-F5344CB8AC3E}">
        <p14:creationId xmlns:p14="http://schemas.microsoft.com/office/powerpoint/2010/main" val="298885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76D8-CD08-2548-9384-5DE7272B1275}"/>
              </a:ext>
            </a:extLst>
          </p:cNvPr>
          <p:cNvSpPr>
            <a:spLocks noGrp="1"/>
          </p:cNvSpPr>
          <p:nvPr>
            <p:ph type="title"/>
          </p:nvPr>
        </p:nvSpPr>
        <p:spPr/>
        <p:txBody>
          <a:bodyPr>
            <a:normAutofit/>
          </a:bodyPr>
          <a:lstStyle/>
          <a:p>
            <a:r>
              <a:rPr lang="en-US" dirty="0"/>
              <a:t>Silicon Compiler (Design Automation)</a:t>
            </a:r>
          </a:p>
        </p:txBody>
      </p:sp>
      <p:sp>
        <p:nvSpPr>
          <p:cNvPr id="4" name="橢圓 18">
            <a:extLst>
              <a:ext uri="{FF2B5EF4-FFF2-40B4-BE49-F238E27FC236}">
                <a16:creationId xmlns:a16="http://schemas.microsoft.com/office/drawing/2014/main" id="{3C1584DF-35A3-2E4E-8477-D7B6DCAABA1F}"/>
              </a:ext>
            </a:extLst>
          </p:cNvPr>
          <p:cNvSpPr/>
          <p:nvPr/>
        </p:nvSpPr>
        <p:spPr>
          <a:xfrm>
            <a:off x="7231138" y="2552086"/>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Logic synthesis</a:t>
            </a:r>
            <a:endParaRPr lang="zh-TW" altLang="en-US" sz="2400" b="1" dirty="0"/>
          </a:p>
        </p:txBody>
      </p:sp>
      <p:sp>
        <p:nvSpPr>
          <p:cNvPr id="5" name="向下箭號 19">
            <a:extLst>
              <a:ext uri="{FF2B5EF4-FFF2-40B4-BE49-F238E27FC236}">
                <a16:creationId xmlns:a16="http://schemas.microsoft.com/office/drawing/2014/main" id="{8C26303C-5423-2049-9ADD-5B2B91AD5954}"/>
              </a:ext>
            </a:extLst>
          </p:cNvPr>
          <p:cNvSpPr/>
          <p:nvPr/>
        </p:nvSpPr>
        <p:spPr>
          <a:xfrm>
            <a:off x="8167242" y="2048030"/>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 name="向下箭號 20">
            <a:extLst>
              <a:ext uri="{FF2B5EF4-FFF2-40B4-BE49-F238E27FC236}">
                <a16:creationId xmlns:a16="http://schemas.microsoft.com/office/drawing/2014/main" id="{C6CD6098-E751-4C47-B101-A2A30EB43FA7}"/>
              </a:ext>
            </a:extLst>
          </p:cNvPr>
          <p:cNvSpPr/>
          <p:nvPr/>
        </p:nvSpPr>
        <p:spPr>
          <a:xfrm>
            <a:off x="8167242" y="5670092"/>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7" name="矩形 21">
            <a:extLst>
              <a:ext uri="{FF2B5EF4-FFF2-40B4-BE49-F238E27FC236}">
                <a16:creationId xmlns:a16="http://schemas.microsoft.com/office/drawing/2014/main" id="{7A0066D1-AB94-B14C-BBB0-AE2D24592B14}"/>
              </a:ext>
            </a:extLst>
          </p:cNvPr>
          <p:cNvSpPr/>
          <p:nvPr/>
        </p:nvSpPr>
        <p:spPr>
          <a:xfrm>
            <a:off x="5803353" y="1458977"/>
            <a:ext cx="5581200" cy="523220"/>
          </a:xfrm>
          <a:prstGeom prst="rect">
            <a:avLst/>
          </a:prstGeom>
        </p:spPr>
        <p:txBody>
          <a:bodyPr wrap="square">
            <a:spAutoFit/>
          </a:bodyPr>
          <a:lstStyle/>
          <a:p>
            <a:pPr algn="ctr"/>
            <a:r>
              <a:rPr lang="en-US" altLang="zh-TW" sz="2800" dirty="0"/>
              <a:t>Hardware description (Verilog/VHDL)</a:t>
            </a:r>
            <a:endParaRPr lang="zh-TW" altLang="en-US" sz="2800" dirty="0"/>
          </a:p>
        </p:txBody>
      </p:sp>
      <p:sp>
        <p:nvSpPr>
          <p:cNvPr id="8" name="矩形 22">
            <a:extLst>
              <a:ext uri="{FF2B5EF4-FFF2-40B4-BE49-F238E27FC236}">
                <a16:creationId xmlns:a16="http://schemas.microsoft.com/office/drawing/2014/main" id="{F4214A94-BC3B-4B43-BFC1-EDF7D39F0CEE}"/>
              </a:ext>
            </a:extLst>
          </p:cNvPr>
          <p:cNvSpPr/>
          <p:nvPr/>
        </p:nvSpPr>
        <p:spPr>
          <a:xfrm>
            <a:off x="3243942" y="6075417"/>
            <a:ext cx="10515600" cy="523220"/>
          </a:xfrm>
          <a:prstGeom prst="rect">
            <a:avLst/>
          </a:prstGeom>
        </p:spPr>
        <p:txBody>
          <a:bodyPr wrap="square">
            <a:spAutoFit/>
          </a:bodyPr>
          <a:lstStyle/>
          <a:p>
            <a:pPr algn="ctr"/>
            <a:r>
              <a:rPr lang="en-US" altLang="zh-TW" sz="2800" dirty="0"/>
              <a:t>Layout (GDSII)</a:t>
            </a:r>
            <a:endParaRPr lang="zh-TW" altLang="en-US" sz="2800" dirty="0"/>
          </a:p>
        </p:txBody>
      </p:sp>
      <p:sp>
        <p:nvSpPr>
          <p:cNvPr id="9" name="橢圓 23">
            <a:extLst>
              <a:ext uri="{FF2B5EF4-FFF2-40B4-BE49-F238E27FC236}">
                <a16:creationId xmlns:a16="http://schemas.microsoft.com/office/drawing/2014/main" id="{24961400-AC70-1149-BF7C-FD9BA89D27A2}"/>
              </a:ext>
            </a:extLst>
          </p:cNvPr>
          <p:cNvSpPr/>
          <p:nvPr/>
        </p:nvSpPr>
        <p:spPr>
          <a:xfrm>
            <a:off x="7239130" y="4694638"/>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Physical design</a:t>
            </a:r>
            <a:endParaRPr lang="zh-TW" altLang="en-US" sz="2400" b="1" dirty="0"/>
          </a:p>
        </p:txBody>
      </p:sp>
      <p:sp>
        <p:nvSpPr>
          <p:cNvPr id="10" name="向下箭號 24">
            <a:extLst>
              <a:ext uri="{FF2B5EF4-FFF2-40B4-BE49-F238E27FC236}">
                <a16:creationId xmlns:a16="http://schemas.microsoft.com/office/drawing/2014/main" id="{0C573692-316A-464E-9913-D684BE58AF80}"/>
              </a:ext>
            </a:extLst>
          </p:cNvPr>
          <p:cNvSpPr/>
          <p:nvPr/>
        </p:nvSpPr>
        <p:spPr>
          <a:xfrm>
            <a:off x="8167242" y="3520848"/>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矩形 25">
            <a:extLst>
              <a:ext uri="{FF2B5EF4-FFF2-40B4-BE49-F238E27FC236}">
                <a16:creationId xmlns:a16="http://schemas.microsoft.com/office/drawing/2014/main" id="{E953D981-A754-AC45-A93B-9C25BEBFA045}"/>
              </a:ext>
            </a:extLst>
          </p:cNvPr>
          <p:cNvSpPr/>
          <p:nvPr/>
        </p:nvSpPr>
        <p:spPr>
          <a:xfrm>
            <a:off x="10378874" y="2507268"/>
            <a:ext cx="1465621" cy="954107"/>
          </a:xfrm>
          <a:prstGeom prst="rect">
            <a:avLst/>
          </a:prstGeom>
        </p:spPr>
        <p:txBody>
          <a:bodyPr wrap="square">
            <a:spAutoFit/>
          </a:bodyPr>
          <a:lstStyle/>
          <a:p>
            <a:r>
              <a:rPr lang="en-US" altLang="zh-TW" sz="2800" b="1" dirty="0">
                <a:solidFill>
                  <a:srgbClr val="FF0000"/>
                </a:solidFill>
              </a:rPr>
              <a:t>Front end</a:t>
            </a:r>
            <a:endParaRPr lang="zh-TW" altLang="en-US" sz="2800" b="1" dirty="0">
              <a:solidFill>
                <a:srgbClr val="FF0000"/>
              </a:solidFill>
            </a:endParaRPr>
          </a:p>
        </p:txBody>
      </p:sp>
      <p:sp>
        <p:nvSpPr>
          <p:cNvPr id="12" name="矩形 26">
            <a:extLst>
              <a:ext uri="{FF2B5EF4-FFF2-40B4-BE49-F238E27FC236}">
                <a16:creationId xmlns:a16="http://schemas.microsoft.com/office/drawing/2014/main" id="{9B2E6A1F-4A83-BC46-B864-7A0B1526A5BA}"/>
              </a:ext>
            </a:extLst>
          </p:cNvPr>
          <p:cNvSpPr/>
          <p:nvPr/>
        </p:nvSpPr>
        <p:spPr>
          <a:xfrm>
            <a:off x="3375838" y="3739370"/>
            <a:ext cx="10515600" cy="523220"/>
          </a:xfrm>
          <a:prstGeom prst="rect">
            <a:avLst/>
          </a:prstGeom>
        </p:spPr>
        <p:txBody>
          <a:bodyPr wrap="square">
            <a:spAutoFit/>
          </a:bodyPr>
          <a:lstStyle/>
          <a:p>
            <a:pPr algn="ctr"/>
            <a:r>
              <a:rPr lang="en-US" altLang="zh-TW" sz="2800" dirty="0"/>
              <a:t>Netlist (gate-level description)</a:t>
            </a:r>
          </a:p>
        </p:txBody>
      </p:sp>
      <p:sp>
        <p:nvSpPr>
          <p:cNvPr id="13" name="向下箭號 27">
            <a:extLst>
              <a:ext uri="{FF2B5EF4-FFF2-40B4-BE49-F238E27FC236}">
                <a16:creationId xmlns:a16="http://schemas.microsoft.com/office/drawing/2014/main" id="{9BAC08D1-43B0-DE42-B51B-C82B0425406C}"/>
              </a:ext>
            </a:extLst>
          </p:cNvPr>
          <p:cNvSpPr/>
          <p:nvPr/>
        </p:nvSpPr>
        <p:spPr>
          <a:xfrm>
            <a:off x="8167242" y="4309516"/>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5" name="矩形 29">
            <a:extLst>
              <a:ext uri="{FF2B5EF4-FFF2-40B4-BE49-F238E27FC236}">
                <a16:creationId xmlns:a16="http://schemas.microsoft.com/office/drawing/2014/main" id="{611BB086-89B6-D145-9DB9-6F902A7F7F54}"/>
              </a:ext>
            </a:extLst>
          </p:cNvPr>
          <p:cNvSpPr/>
          <p:nvPr/>
        </p:nvSpPr>
        <p:spPr>
          <a:xfrm>
            <a:off x="6745370" y="4649820"/>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6" name="矩形 30">
            <a:extLst>
              <a:ext uri="{FF2B5EF4-FFF2-40B4-BE49-F238E27FC236}">
                <a16:creationId xmlns:a16="http://schemas.microsoft.com/office/drawing/2014/main" id="{55E88D12-9946-7C4E-A724-3BF26340FC34}"/>
              </a:ext>
            </a:extLst>
          </p:cNvPr>
          <p:cNvSpPr/>
          <p:nvPr/>
        </p:nvSpPr>
        <p:spPr>
          <a:xfrm>
            <a:off x="10374029" y="4633516"/>
            <a:ext cx="1465621" cy="954107"/>
          </a:xfrm>
          <a:prstGeom prst="rect">
            <a:avLst/>
          </a:prstGeom>
        </p:spPr>
        <p:txBody>
          <a:bodyPr wrap="square">
            <a:spAutoFit/>
          </a:bodyPr>
          <a:lstStyle/>
          <a:p>
            <a:r>
              <a:rPr lang="en-US" altLang="zh-TW" sz="2800" b="1" dirty="0">
                <a:solidFill>
                  <a:srgbClr val="FF0000"/>
                </a:solidFill>
              </a:rPr>
              <a:t>Back end</a:t>
            </a:r>
            <a:endParaRPr lang="zh-TW" altLang="en-US" sz="2800" b="1" dirty="0">
              <a:solidFill>
                <a:srgbClr val="FF0000"/>
              </a:solidFill>
            </a:endParaRPr>
          </a:p>
        </p:txBody>
      </p:sp>
      <p:sp>
        <p:nvSpPr>
          <p:cNvPr id="17" name="矩形 31">
            <a:extLst>
              <a:ext uri="{FF2B5EF4-FFF2-40B4-BE49-F238E27FC236}">
                <a16:creationId xmlns:a16="http://schemas.microsoft.com/office/drawing/2014/main" id="{3E05F34C-EE7F-D34E-8574-451304CEFBF5}"/>
              </a:ext>
            </a:extLst>
          </p:cNvPr>
          <p:cNvSpPr/>
          <p:nvPr/>
        </p:nvSpPr>
        <p:spPr>
          <a:xfrm>
            <a:off x="6756842" y="2507268"/>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8" name="Picture 17">
            <a:extLst>
              <a:ext uri="{FF2B5EF4-FFF2-40B4-BE49-F238E27FC236}">
                <a16:creationId xmlns:a16="http://schemas.microsoft.com/office/drawing/2014/main" id="{20DB3739-4B4C-5E41-8F19-9448E9E82C70}"/>
              </a:ext>
            </a:extLst>
          </p:cNvPr>
          <p:cNvPicPr>
            <a:picLocks noChangeAspect="1"/>
          </p:cNvPicPr>
          <p:nvPr/>
        </p:nvPicPr>
        <p:blipFill>
          <a:blip r:embed="rId3"/>
          <a:stretch>
            <a:fillRect/>
          </a:stretch>
        </p:blipFill>
        <p:spPr>
          <a:xfrm>
            <a:off x="807447" y="2296624"/>
            <a:ext cx="4708439" cy="3589492"/>
          </a:xfrm>
          <a:prstGeom prst="rect">
            <a:avLst/>
          </a:prstGeom>
        </p:spPr>
      </p:pic>
      <p:sp>
        <p:nvSpPr>
          <p:cNvPr id="19" name="Slide Number Placeholder 1">
            <a:extLst>
              <a:ext uri="{FF2B5EF4-FFF2-40B4-BE49-F238E27FC236}">
                <a16:creationId xmlns:a16="http://schemas.microsoft.com/office/drawing/2014/main" id="{2D5B7226-62D1-5A40-9E7D-67578F62849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9</a:t>
            </a:fld>
            <a:endParaRPr lang="en-US"/>
          </a:p>
        </p:txBody>
      </p:sp>
    </p:spTree>
    <p:extLst>
      <p:ext uri="{BB962C8B-B14F-4D97-AF65-F5344CB8AC3E}">
        <p14:creationId xmlns:p14="http://schemas.microsoft.com/office/powerpoint/2010/main" val="265685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5772</TotalTime>
  <Words>3982</Words>
  <Application>Microsoft Macintosh PowerPoint</Application>
  <PresentationFormat>Widescreen</PresentationFormat>
  <Paragraphs>426</Paragraphs>
  <Slides>42</Slides>
  <Notes>41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49" baseType="lpstr">
      <vt:lpstr>Arial</vt:lpstr>
      <vt:lpstr>Calibri</vt:lpstr>
      <vt:lpstr>Calibri Light</vt:lpstr>
      <vt:lpstr>Times New Roman</vt:lpstr>
      <vt:lpstr>Office Theme</vt:lpstr>
      <vt:lpstr>CorelDRAW</vt:lpstr>
      <vt:lpstr>Worksheet</vt:lpstr>
      <vt:lpstr>Lecture 1: Introduction to Physical Design </vt:lpstr>
      <vt:lpstr>Logistics</vt:lpstr>
      <vt:lpstr>Scoring</vt:lpstr>
      <vt:lpstr>Class Philosophy</vt:lpstr>
      <vt:lpstr>Programming Machines</vt:lpstr>
      <vt:lpstr>Why Programming…?</vt:lpstr>
      <vt:lpstr>What Language?</vt:lpstr>
      <vt:lpstr>From my 10-year Programming Perspective</vt:lpstr>
      <vt:lpstr>Silicon Compiler (Design Automation)</vt:lpstr>
      <vt:lpstr>Why Silicon Compiler?</vt:lpstr>
      <vt:lpstr>Silicon Compiler: Front-end</vt:lpstr>
      <vt:lpstr>Silicon Compiler: Back-end</vt:lpstr>
      <vt:lpstr>Physical Design Flow</vt:lpstr>
      <vt:lpstr>Complexity of Physical Design</vt:lpstr>
      <vt:lpstr>History of Physical Design</vt:lpstr>
      <vt:lpstr>Circuit Partition Example</vt:lpstr>
      <vt:lpstr>Floorplan Example</vt:lpstr>
      <vt:lpstr>Placement Example</vt:lpstr>
      <vt:lpstr>Placement Example (cont’d)</vt:lpstr>
      <vt:lpstr>Lithography Example</vt:lpstr>
      <vt:lpstr>Lithography Example (cont’d)</vt:lpstr>
      <vt:lpstr>Optical Proximity Correction (OPC)</vt:lpstr>
      <vt:lpstr>Solving Physical Design Problems</vt:lpstr>
      <vt:lpstr>Computational Problems</vt:lpstr>
      <vt:lpstr>Example: Big Mod Problem</vt:lpstr>
      <vt:lpstr>Example: Big Mod Problem</vt:lpstr>
      <vt:lpstr>Refined Solution (Recursive)</vt:lpstr>
      <vt:lpstr>Refined Solution (Recursive) (cont’d)</vt:lpstr>
      <vt:lpstr>Refined Solution (Iterative)</vt:lpstr>
      <vt:lpstr>Runtime Comparison</vt:lpstr>
      <vt:lpstr>Code Analysis</vt:lpstr>
      <vt:lpstr>Magic behind the Refined Solution</vt:lpstr>
      <vt:lpstr>D&amp;C is Widely used in Physical Design</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Huang, Tsung-Wei</cp:lastModifiedBy>
  <cp:revision>1424</cp:revision>
  <dcterms:created xsi:type="dcterms:W3CDTF">2021-01-05T18:50:35Z</dcterms:created>
  <dcterms:modified xsi:type="dcterms:W3CDTF">2022-08-21T21:40:09Z</dcterms:modified>
</cp:coreProperties>
</file>